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9" r:id="rId2"/>
    <p:sldId id="497" r:id="rId3"/>
    <p:sldId id="441" r:id="rId4"/>
    <p:sldId id="520" r:id="rId5"/>
    <p:sldId id="404" r:id="rId6"/>
    <p:sldId id="366" r:id="rId7"/>
    <p:sldId id="389" r:id="rId8"/>
    <p:sldId id="292" r:id="rId9"/>
    <p:sldId id="437" r:id="rId10"/>
    <p:sldId id="256" r:id="rId11"/>
    <p:sldId id="527" r:id="rId12"/>
    <p:sldId id="530" r:id="rId13"/>
    <p:sldId id="415" r:id="rId14"/>
    <p:sldId id="419" r:id="rId15"/>
    <p:sldId id="421" r:id="rId16"/>
    <p:sldId id="531" r:id="rId17"/>
    <p:sldId id="532" r:id="rId18"/>
    <p:sldId id="376" r:id="rId19"/>
    <p:sldId id="406" r:id="rId20"/>
    <p:sldId id="384" r:id="rId21"/>
    <p:sldId id="528" r:id="rId22"/>
    <p:sldId id="429" r:id="rId23"/>
    <p:sldId id="280" r:id="rId24"/>
    <p:sldId id="402" r:id="rId25"/>
    <p:sldId id="385" r:id="rId26"/>
    <p:sldId id="382" r:id="rId27"/>
    <p:sldId id="381" r:id="rId28"/>
    <p:sldId id="286" r:id="rId29"/>
    <p:sldId id="525" r:id="rId30"/>
    <p:sldId id="397" r:id="rId31"/>
    <p:sldId id="398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944"/>
    <a:srgbClr val="00355E"/>
    <a:srgbClr val="B5B6BC"/>
    <a:srgbClr val="7D1546"/>
    <a:srgbClr val="D9D9D9"/>
    <a:srgbClr val="A9758F"/>
    <a:srgbClr val="B2095A"/>
    <a:srgbClr val="AE0C58"/>
    <a:srgbClr val="C00000"/>
    <a:srgbClr val="CCE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979"/>
    <p:restoredTop sz="87500" autoAdjust="0"/>
  </p:normalViewPr>
  <p:slideViewPr>
    <p:cSldViewPr snapToGrid="0">
      <p:cViewPr varScale="1">
        <p:scale>
          <a:sx n="122" d="100"/>
          <a:sy n="122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57726-7E3F-43C4-9AD9-FBE721760AA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911-EFB1-497F-80C1-DFDDAEB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0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4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Mycobacterium tuberculosis is intrinsically resistant to many antibiotics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5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6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0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0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88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395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71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Fluorescently labelled anonymous virions adsorb to </a:t>
            </a:r>
            <a:r>
              <a:rPr lang="en-US" dirty="0" err="1"/>
              <a:t>unlabelled</a:t>
            </a:r>
            <a:r>
              <a:rPr lang="en-US" dirty="0"/>
              <a:t> anonymous bacterial host cells, which are then individually sorted as host-phage pairs, followed by genome amplification and high-throughput sequencing to establish the identities of both the host and the attached viruses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7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3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8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6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5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2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7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9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9875-68CF-5B4A-9897-97D2218E0A32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D0DF-FA9D-AA41-A4EC-CBD9351E0C7C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9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FFD-6A7C-1440-AE11-07F77FEF93B6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3565-A657-F042-9C20-1CCCC901E631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2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C4D-095A-5F40-BFC6-451FD90A99A4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85E1-225C-3D4A-9D9E-0823D6A19F2B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7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BC30-8A16-0148-A82C-61A802519465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C0AB-91E9-004D-BDD5-9497C6F89441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4107-1FBF-1C47-9F80-C6481134F527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0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019A-4D83-664D-A25A-51DD01EDB031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7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6D60-0F9D-A94A-9BA2-58383AB13D6C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CA9E-28B8-E840-9C96-0A57A67A83A6}" type="datetime1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3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age.ee.cityu.edu.h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0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ac23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34" Type="http://schemas.openxmlformats.org/officeDocument/2006/relationships/image" Target="../media/image52.svg"/><Relationship Id="rId7" Type="http://schemas.openxmlformats.org/officeDocument/2006/relationships/image" Target="../media/image25.jpe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32" Type="http://schemas.openxmlformats.org/officeDocument/2006/relationships/image" Target="../media/image50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svg"/><Relationship Id="rId35" Type="http://schemas.openxmlformats.org/officeDocument/2006/relationships/image" Target="../media/image53.png"/><Relationship Id="rId8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9" y="1374243"/>
            <a:ext cx="85597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Using deep learning to illuminate viral dark matter:</a:t>
            </a:r>
          </a:p>
          <a:p>
            <a:endParaRPr lang="en-US" altLang="zh-CN" sz="3200" b="1" dirty="0">
              <a:solidFill>
                <a:srgbClr val="66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altLang="zh-CN" sz="32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algorithms for virus identification and analysis</a:t>
            </a:r>
            <a:endParaRPr lang="en-HK" sz="3200" b="1" dirty="0">
              <a:solidFill>
                <a:srgbClr val="66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373088" y="3641271"/>
            <a:ext cx="3897083" cy="8565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86549" y="3938902"/>
            <a:ext cx="5622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2000" b="1" dirty="0"/>
          </a:p>
          <a:p>
            <a:r>
              <a:rPr lang="en-US" altLang="zh-CN" sz="2000" b="1" dirty="0"/>
              <a:t>Dr. Yanni Sun</a:t>
            </a:r>
          </a:p>
          <a:p>
            <a:r>
              <a:rPr lang="en-US" altLang="zh-CN" sz="2000" b="1" dirty="0"/>
              <a:t>Electrical Engineering, City University of Hong Kong</a:t>
            </a:r>
          </a:p>
          <a:p>
            <a:endParaRPr lang="en-US" altLang="zh-CN" sz="2000" b="1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366">
            <a:off x="6315000" y="3563035"/>
            <a:ext cx="400530" cy="405407"/>
          </a:xfrm>
          <a:prstGeom prst="rect">
            <a:avLst/>
          </a:prstGeom>
        </p:spPr>
      </p:pic>
      <p:cxnSp>
        <p:nvCxnSpPr>
          <p:cNvPr id="20" name="Straight Connector 3"/>
          <p:cNvCxnSpPr/>
          <p:nvPr/>
        </p:nvCxnSpPr>
        <p:spPr>
          <a:xfrm flipH="1">
            <a:off x="6436351" y="3372917"/>
            <a:ext cx="184712" cy="3215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"/>
          <p:cNvCxnSpPr/>
          <p:nvPr/>
        </p:nvCxnSpPr>
        <p:spPr>
          <a:xfrm>
            <a:off x="6206304" y="3488100"/>
            <a:ext cx="92946" cy="7947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"/>
          <p:cNvCxnSpPr/>
          <p:nvPr/>
        </p:nvCxnSpPr>
        <p:spPr>
          <a:xfrm flipV="1">
            <a:off x="6802156" y="3444502"/>
            <a:ext cx="62208" cy="93183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802156" y="3658401"/>
            <a:ext cx="1311560" cy="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328C7-2E1F-2C45-9346-1699F6E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95776-A931-CB49-917E-B8844771A464}"/>
              </a:ext>
            </a:extLst>
          </p:cNvPr>
          <p:cNvSpPr txBox="1"/>
          <p:nvPr/>
        </p:nvSpPr>
        <p:spPr>
          <a:xfrm>
            <a:off x="1204331" y="5262341"/>
            <a:ext cx="673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How to give an interdisciplinary talk: assume zero knowledge but infinite intelligence </a:t>
            </a:r>
            <a:r>
              <a:rPr lang="en-US" dirty="0"/>
              <a:t>of the audience</a:t>
            </a:r>
            <a:r>
              <a:rPr lang="en-HK" dirty="0"/>
              <a:t>.     - From Gary </a:t>
            </a:r>
            <a:r>
              <a:rPr lang="en-HK" dirty="0" err="1"/>
              <a:t>Stormo’s</a:t>
            </a:r>
            <a:r>
              <a:rPr lang="en-HK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50066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E7358-C9C0-836A-55A3-CD447474D2CB}"/>
              </a:ext>
            </a:extLst>
          </p:cNvPr>
          <p:cNvSpPr/>
          <p:nvPr/>
        </p:nvSpPr>
        <p:spPr>
          <a:xfrm>
            <a:off x="4655078" y="3941725"/>
            <a:ext cx="3477953" cy="524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F508D-A7DE-68F7-DB58-41F3A40B80E8}"/>
              </a:ext>
            </a:extLst>
          </p:cNvPr>
          <p:cNvSpPr/>
          <p:nvPr/>
        </p:nvSpPr>
        <p:spPr>
          <a:xfrm>
            <a:off x="4655078" y="3067497"/>
            <a:ext cx="3477953" cy="8059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5BEC9-A55D-6BBB-ED97-F4CC7E0B12B0}"/>
              </a:ext>
            </a:extLst>
          </p:cNvPr>
          <p:cNvSpPr/>
          <p:nvPr/>
        </p:nvSpPr>
        <p:spPr>
          <a:xfrm>
            <a:off x="4655078" y="2172133"/>
            <a:ext cx="3477953" cy="830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A0534-2AB9-7673-D5CE-D414CA843657}"/>
              </a:ext>
            </a:extLst>
          </p:cNvPr>
          <p:cNvSpPr/>
          <p:nvPr/>
        </p:nvSpPr>
        <p:spPr>
          <a:xfrm>
            <a:off x="4655078" y="1746214"/>
            <a:ext cx="3477953" cy="363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E28A20-A7F3-C153-509D-6C87BF182C67}"/>
              </a:ext>
            </a:extLst>
          </p:cNvPr>
          <p:cNvSpPr/>
          <p:nvPr/>
        </p:nvSpPr>
        <p:spPr>
          <a:xfrm>
            <a:off x="550843" y="4047402"/>
            <a:ext cx="2569000" cy="3450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15B962-E6DD-259E-FE5A-4C2D2F97C94F}"/>
              </a:ext>
            </a:extLst>
          </p:cNvPr>
          <p:cNvSpPr/>
          <p:nvPr/>
        </p:nvSpPr>
        <p:spPr>
          <a:xfrm>
            <a:off x="550843" y="2665850"/>
            <a:ext cx="2577857" cy="572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0CAC8-FC05-BB6D-78D1-961CE4D06102}"/>
              </a:ext>
            </a:extLst>
          </p:cNvPr>
          <p:cNvCxnSpPr>
            <a:cxnSpLocks/>
          </p:cNvCxnSpPr>
          <p:nvPr/>
        </p:nvCxnSpPr>
        <p:spPr>
          <a:xfrm>
            <a:off x="582382" y="1855517"/>
            <a:ext cx="25374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53465A3-C8B9-1F5D-52EA-A387880C796E}"/>
              </a:ext>
            </a:extLst>
          </p:cNvPr>
          <p:cNvSpPr/>
          <p:nvPr/>
        </p:nvSpPr>
        <p:spPr>
          <a:xfrm>
            <a:off x="1823659" y="2148642"/>
            <a:ext cx="206216" cy="420503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9EBBF-EA24-E859-EB76-72F09CDB70E2}"/>
              </a:ext>
            </a:extLst>
          </p:cNvPr>
          <p:cNvSpPr txBox="1"/>
          <p:nvPr/>
        </p:nvSpPr>
        <p:spPr>
          <a:xfrm>
            <a:off x="1993976" y="2192752"/>
            <a:ext cx="853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/>
              <a:t>Translate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9D4DAB-595A-18A4-560D-86DFF4B26030}"/>
              </a:ext>
            </a:extLst>
          </p:cNvPr>
          <p:cNvCxnSpPr>
            <a:cxnSpLocks/>
          </p:cNvCxnSpPr>
          <p:nvPr/>
        </p:nvCxnSpPr>
        <p:spPr>
          <a:xfrm>
            <a:off x="717355" y="2918483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8A29F-9D3A-C679-9FE7-6321E9CCBD27}"/>
              </a:ext>
            </a:extLst>
          </p:cNvPr>
          <p:cNvCxnSpPr>
            <a:cxnSpLocks/>
          </p:cNvCxnSpPr>
          <p:nvPr/>
        </p:nvCxnSpPr>
        <p:spPr>
          <a:xfrm>
            <a:off x="1779393" y="2928158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C175D-09F7-0C32-0660-E35E4DD2D432}"/>
              </a:ext>
            </a:extLst>
          </p:cNvPr>
          <p:cNvSpPr txBox="1"/>
          <p:nvPr/>
        </p:nvSpPr>
        <p:spPr>
          <a:xfrm>
            <a:off x="565613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586EF-DFEE-C780-63D4-684765E39C30}"/>
              </a:ext>
            </a:extLst>
          </p:cNvPr>
          <p:cNvSpPr txBox="1"/>
          <p:nvPr/>
        </p:nvSpPr>
        <p:spPr>
          <a:xfrm>
            <a:off x="1602112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C129C-658B-9DD6-285D-5B3D69730023}"/>
              </a:ext>
            </a:extLst>
          </p:cNvPr>
          <p:cNvSpPr txBox="1"/>
          <p:nvPr/>
        </p:nvSpPr>
        <p:spPr>
          <a:xfrm>
            <a:off x="532694" y="1833867"/>
            <a:ext cx="271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CAGTCGAGTCAGT … … CGATGCTAGCCTG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37F38-F788-E91D-BF35-A7B234DC44B5}"/>
              </a:ext>
            </a:extLst>
          </p:cNvPr>
          <p:cNvSpPr txBox="1"/>
          <p:nvPr/>
        </p:nvSpPr>
        <p:spPr>
          <a:xfrm>
            <a:off x="644277" y="2932921"/>
            <a:ext cx="8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MSFNAK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AAB4D5-421F-C757-07FD-76593B464F7E}"/>
              </a:ext>
            </a:extLst>
          </p:cNvPr>
          <p:cNvSpPr txBox="1"/>
          <p:nvPr/>
        </p:nvSpPr>
        <p:spPr>
          <a:xfrm>
            <a:off x="1710341" y="2928571"/>
            <a:ext cx="923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MNAAQV …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EBBA5C6-657A-CB6B-62F4-05E2666E03EA}"/>
              </a:ext>
            </a:extLst>
          </p:cNvPr>
          <p:cNvSpPr/>
          <p:nvPr/>
        </p:nvSpPr>
        <p:spPr>
          <a:xfrm rot="16200000">
            <a:off x="3838083" y="1222952"/>
            <a:ext cx="147148" cy="13716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B0ED2-FA00-84FB-5084-5D41FC56107D}"/>
              </a:ext>
            </a:extLst>
          </p:cNvPr>
          <p:cNvSpPr txBox="1"/>
          <p:nvPr/>
        </p:nvSpPr>
        <p:spPr>
          <a:xfrm>
            <a:off x="3259972" y="1390367"/>
            <a:ext cx="1615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</a:rPr>
              <a:t>Nucleotide</a:t>
            </a:r>
            <a:r>
              <a:rPr lang="en-US" sz="1350" b="1" dirty="0">
                <a:solidFill>
                  <a:srgbClr val="0070C0"/>
                </a:solidFill>
              </a:rPr>
              <a:t> </a:t>
            </a:r>
            <a:r>
              <a:rPr lang="en-US" altLang="zh-CN" sz="1350" b="1" dirty="0">
                <a:solidFill>
                  <a:srgbClr val="0070C0"/>
                </a:solidFill>
              </a:rPr>
              <a:t>byte pair encoding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72188-4988-E7E2-55C9-C77D18035EDA}"/>
              </a:ext>
            </a:extLst>
          </p:cNvPr>
          <p:cNvSpPr txBox="1"/>
          <p:nvPr/>
        </p:nvSpPr>
        <p:spPr>
          <a:xfrm>
            <a:off x="3348164" y="2240265"/>
            <a:ext cx="10599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</a:rPr>
              <a:t>Amino acids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3A39AF5-0155-7854-51C6-9F4EEFD968EC}"/>
              </a:ext>
            </a:extLst>
          </p:cNvPr>
          <p:cNvSpPr/>
          <p:nvPr/>
        </p:nvSpPr>
        <p:spPr>
          <a:xfrm rot="16200000">
            <a:off x="3836218" y="3527444"/>
            <a:ext cx="150876" cy="13716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27EF9C-E17D-8DEE-3606-D26CB7668524}"/>
              </a:ext>
            </a:extLst>
          </p:cNvPr>
          <p:cNvSpPr txBox="1"/>
          <p:nvPr/>
        </p:nvSpPr>
        <p:spPr>
          <a:xfrm>
            <a:off x="3203537" y="4239075"/>
            <a:ext cx="1293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Protein clusters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1B96B-A472-5DB5-8A33-12D2C7FF90E7}"/>
              </a:ext>
            </a:extLst>
          </p:cNvPr>
          <p:cNvSpPr txBox="1"/>
          <p:nvPr/>
        </p:nvSpPr>
        <p:spPr>
          <a:xfrm>
            <a:off x="4655078" y="1767282"/>
            <a:ext cx="1413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[CAG]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[TCGA]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[GT] </a:t>
            </a:r>
            <a:r>
              <a:rPr lang="en-US" sz="12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5E0B83-2CED-36B5-50DE-4C50776C13DC}"/>
              </a:ext>
            </a:extLst>
          </p:cNvPr>
          <p:cNvSpPr txBox="1"/>
          <p:nvPr/>
        </p:nvSpPr>
        <p:spPr>
          <a:xfrm>
            <a:off x="4983198" y="3551715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A21228-9E49-7C5F-D0D9-2612CF683802}"/>
              </a:ext>
            </a:extLst>
          </p:cNvPr>
          <p:cNvSpPr txBox="1"/>
          <p:nvPr/>
        </p:nvSpPr>
        <p:spPr>
          <a:xfrm>
            <a:off x="4630521" y="2287431"/>
            <a:ext cx="1425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rgbClr val="7030A0"/>
                </a:solidFill>
              </a:rPr>
              <a:t>[S]</a:t>
            </a:r>
            <a:r>
              <a:rPr lang="en-US" sz="1200" dirty="0">
                <a:solidFill>
                  <a:srgbClr val="00B0F0"/>
                </a:solidFill>
              </a:rPr>
              <a:t>[F]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</a:t>
            </a:r>
            <a:r>
              <a:rPr lang="en-US" sz="1200" dirty="0">
                <a:solidFill>
                  <a:srgbClr val="92D050"/>
                </a:solidFill>
              </a:rPr>
              <a:t>[K]</a:t>
            </a:r>
            <a:r>
              <a:rPr lang="en-US" sz="1200" dirty="0"/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FFB76-815A-09F4-0F72-018A263FF792}"/>
              </a:ext>
            </a:extLst>
          </p:cNvPr>
          <p:cNvSpPr txBox="1"/>
          <p:nvPr/>
        </p:nvSpPr>
        <p:spPr>
          <a:xfrm>
            <a:off x="4630521" y="2609213"/>
            <a:ext cx="148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[A][A]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[Q]</a:t>
            </a:r>
            <a:r>
              <a:rPr lang="en-US" sz="1200" dirty="0">
                <a:solidFill>
                  <a:srgbClr val="FF6699"/>
                </a:solidFill>
              </a:rPr>
              <a:t>[V]</a:t>
            </a:r>
            <a:r>
              <a:rPr lang="en-US" sz="1200" dirty="0"/>
              <a:t>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EBBAB-88BC-657E-A2E7-061CB8B0E1AE}"/>
              </a:ext>
            </a:extLst>
          </p:cNvPr>
          <p:cNvSpPr txBox="1"/>
          <p:nvPr/>
        </p:nvSpPr>
        <p:spPr>
          <a:xfrm>
            <a:off x="4656099" y="3180247"/>
            <a:ext cx="1311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[SF] </a:t>
            </a:r>
            <a:r>
              <a:rPr lang="en-US" sz="1200" dirty="0">
                <a:solidFill>
                  <a:srgbClr val="FF0000"/>
                </a:solidFill>
              </a:rPr>
              <a:t>[NAKD] </a:t>
            </a:r>
            <a:r>
              <a:rPr lang="en-US" sz="1200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EA3895-3DBD-7E21-838F-4742CC0BC3EE}"/>
              </a:ext>
            </a:extLst>
          </p:cNvPr>
          <p:cNvSpPr txBox="1"/>
          <p:nvPr/>
        </p:nvSpPr>
        <p:spPr>
          <a:xfrm>
            <a:off x="4656099" y="3490867"/>
            <a:ext cx="133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[MN] </a:t>
            </a:r>
            <a:r>
              <a:rPr lang="en-US" sz="1200" dirty="0">
                <a:solidFill>
                  <a:srgbClr val="00B0F0"/>
                </a:solidFill>
              </a:rPr>
              <a:t>[AA] </a:t>
            </a:r>
            <a:r>
              <a:rPr lang="en-US" sz="1200" dirty="0">
                <a:solidFill>
                  <a:srgbClr val="92D050"/>
                </a:solidFill>
              </a:rPr>
              <a:t>[QVL] </a:t>
            </a:r>
            <a:r>
              <a:rPr lang="en-US" sz="1200" dirty="0"/>
              <a:t>…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7FE1324-9A0C-76A6-0378-23D5FB83523A}"/>
              </a:ext>
            </a:extLst>
          </p:cNvPr>
          <p:cNvSpPr/>
          <p:nvPr/>
        </p:nvSpPr>
        <p:spPr>
          <a:xfrm>
            <a:off x="1834928" y="3302530"/>
            <a:ext cx="206216" cy="667886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EA277B-3B47-8909-F959-240AE8DD011C}"/>
              </a:ext>
            </a:extLst>
          </p:cNvPr>
          <p:cNvSpPr txBox="1"/>
          <p:nvPr/>
        </p:nvSpPr>
        <p:spPr>
          <a:xfrm>
            <a:off x="1976760" y="3471186"/>
            <a:ext cx="9316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/>
              <a:t>Alignment</a:t>
            </a:r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763F0532-FAB6-4371-E277-7A65481D295B}"/>
              </a:ext>
            </a:extLst>
          </p:cNvPr>
          <p:cNvSpPr/>
          <p:nvPr/>
        </p:nvSpPr>
        <p:spPr>
          <a:xfrm>
            <a:off x="590325" y="3361149"/>
            <a:ext cx="1113884" cy="453842"/>
          </a:xfrm>
          <a:prstGeom prst="flowChartMagneticDisk">
            <a:avLst/>
          </a:prstGeom>
          <a:solidFill>
            <a:srgbClr val="EADCF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189975-390D-9171-36E3-CAB8B8662025}"/>
              </a:ext>
            </a:extLst>
          </p:cNvPr>
          <p:cNvSpPr txBox="1"/>
          <p:nvPr/>
        </p:nvSpPr>
        <p:spPr>
          <a:xfrm>
            <a:off x="530029" y="3816267"/>
            <a:ext cx="1279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Alignment results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D906CD-ADE0-9ED9-9BB5-A6BB6E9A9242}"/>
              </a:ext>
            </a:extLst>
          </p:cNvPr>
          <p:cNvSpPr txBox="1"/>
          <p:nvPr/>
        </p:nvSpPr>
        <p:spPr>
          <a:xfrm>
            <a:off x="554181" y="4077300"/>
            <a:ext cx="2574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  <a:r>
              <a:rPr lang="en-US" sz="1200" dirty="0"/>
              <a:t> - PC</a:t>
            </a:r>
            <a:r>
              <a:rPr lang="en-US" sz="1200" baseline="-25000" dirty="0"/>
              <a:t>212</a:t>
            </a:r>
            <a:r>
              <a:rPr lang="en-US" sz="1200" dirty="0"/>
              <a:t>, Protein</a:t>
            </a:r>
            <a:r>
              <a:rPr lang="en-US" sz="1200" baseline="-25000" dirty="0"/>
              <a:t>2</a:t>
            </a:r>
            <a:r>
              <a:rPr lang="en-US" sz="1200" dirty="0"/>
              <a:t> - PC</a:t>
            </a:r>
            <a:r>
              <a:rPr lang="en-US" sz="1200" baseline="-25000" dirty="0"/>
              <a:t>14</a:t>
            </a:r>
            <a:r>
              <a:rPr lang="en-US" sz="1200" dirty="0"/>
              <a:t>, … 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60A662-4ECA-2580-124F-31D798DF5A41}"/>
              </a:ext>
            </a:extLst>
          </p:cNvPr>
          <p:cNvSpPr txBox="1"/>
          <p:nvPr/>
        </p:nvSpPr>
        <p:spPr>
          <a:xfrm>
            <a:off x="4701464" y="4085427"/>
            <a:ext cx="1091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[PC</a:t>
            </a:r>
            <a:r>
              <a:rPr lang="en-US" sz="1200" baseline="-25000" dirty="0">
                <a:solidFill>
                  <a:schemeClr val="accent5">
                    <a:lumMod val="75000"/>
                  </a:schemeClr>
                </a:solidFill>
              </a:rPr>
              <a:t>212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]</a:t>
            </a:r>
            <a:r>
              <a:rPr lang="en-US" sz="1200" dirty="0">
                <a:solidFill>
                  <a:srgbClr val="FF0000"/>
                </a:solidFill>
              </a:rPr>
              <a:t>[PC</a:t>
            </a:r>
            <a:r>
              <a:rPr lang="en-US" sz="1200" baseline="-25000" dirty="0">
                <a:solidFill>
                  <a:srgbClr val="FF0000"/>
                </a:solidFill>
              </a:rPr>
              <a:t>14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  <a:r>
              <a:rPr lang="en-US" sz="1200" dirty="0"/>
              <a:t> 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BE0E02-9DB7-9767-CEB8-27CB33ABF690}"/>
              </a:ext>
            </a:extLst>
          </p:cNvPr>
          <p:cNvSpPr txBox="1"/>
          <p:nvPr/>
        </p:nvSpPr>
        <p:spPr>
          <a:xfrm>
            <a:off x="2610945" y="270354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ACEFEC6D-E650-48E5-A0C4-B7E1A9DEE40F}"/>
              </a:ext>
            </a:extLst>
          </p:cNvPr>
          <p:cNvSpPr/>
          <p:nvPr/>
        </p:nvSpPr>
        <p:spPr>
          <a:xfrm rot="16200000">
            <a:off x="6126419" y="1745802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D808A163-AA0A-B52E-ABB8-D7A06197743A}"/>
              </a:ext>
            </a:extLst>
          </p:cNvPr>
          <p:cNvSpPr/>
          <p:nvPr/>
        </p:nvSpPr>
        <p:spPr>
          <a:xfrm rot="16200000">
            <a:off x="6126419" y="2400199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E1838789-97FF-4D53-0A8A-1D57E49BFE70}"/>
              </a:ext>
            </a:extLst>
          </p:cNvPr>
          <p:cNvSpPr/>
          <p:nvPr/>
        </p:nvSpPr>
        <p:spPr>
          <a:xfrm rot="16200000">
            <a:off x="6126419" y="3267088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355DE4F2-89E9-A1B8-F052-AC545713FE89}"/>
              </a:ext>
            </a:extLst>
          </p:cNvPr>
          <p:cNvSpPr/>
          <p:nvPr/>
        </p:nvSpPr>
        <p:spPr>
          <a:xfrm rot="16200000">
            <a:off x="6126419" y="4051030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Table 126">
            <a:extLst>
              <a:ext uri="{FF2B5EF4-FFF2-40B4-BE49-F238E27FC236}">
                <a16:creationId xmlns:a16="http://schemas.microsoft.com/office/drawing/2014/main" id="{A9054D52-11FD-DF4D-CD23-407DB271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52687"/>
              </p:ext>
            </p:extLst>
          </p:nvPr>
        </p:nvGraphicFramePr>
        <p:xfrm>
          <a:off x="6467685" y="1820453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F2BC6ABC-D3DE-CC4D-6102-4CF4D48CF8A5}"/>
              </a:ext>
            </a:extLst>
          </p:cNvPr>
          <p:cNvSpPr txBox="1"/>
          <p:nvPr/>
        </p:nvSpPr>
        <p:spPr>
          <a:xfrm>
            <a:off x="6418095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BE84D1-60A5-4AC6-B6F4-8F164E61EDC9}"/>
              </a:ext>
            </a:extLst>
          </p:cNvPr>
          <p:cNvSpPr txBox="1"/>
          <p:nvPr/>
        </p:nvSpPr>
        <p:spPr>
          <a:xfrm>
            <a:off x="6586470" y="1817941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93DC14-C74D-7EAD-F2A5-F89BEBD25261}"/>
              </a:ext>
            </a:extLst>
          </p:cNvPr>
          <p:cNvSpPr txBox="1"/>
          <p:nvPr/>
        </p:nvSpPr>
        <p:spPr>
          <a:xfrm>
            <a:off x="6794521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AD75C8-FDF3-3FD6-EE35-7C6C4D10379B}"/>
              </a:ext>
            </a:extLst>
          </p:cNvPr>
          <p:cNvSpPr txBox="1"/>
          <p:nvPr/>
        </p:nvSpPr>
        <p:spPr>
          <a:xfrm>
            <a:off x="6962897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graphicFrame>
        <p:nvGraphicFramePr>
          <p:cNvPr id="73" name="Table 126">
            <a:extLst>
              <a:ext uri="{FF2B5EF4-FFF2-40B4-BE49-F238E27FC236}">
                <a16:creationId xmlns:a16="http://schemas.microsoft.com/office/drawing/2014/main" id="{10C36B23-8404-9DB5-A1CC-994ADB286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21340"/>
              </p:ext>
            </p:extLst>
          </p:nvPr>
        </p:nvGraphicFramePr>
        <p:xfrm>
          <a:off x="6463269" y="2324518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4" name="Table 126">
            <a:extLst>
              <a:ext uri="{FF2B5EF4-FFF2-40B4-BE49-F238E27FC236}">
                <a16:creationId xmlns:a16="http://schemas.microsoft.com/office/drawing/2014/main" id="{BF61DDE8-27EA-EE30-876C-AC327CAFB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98241"/>
              </p:ext>
            </p:extLst>
          </p:nvPr>
        </p:nvGraphicFramePr>
        <p:xfrm>
          <a:off x="6461676" y="2602084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6" name="Table 126">
            <a:extLst>
              <a:ext uri="{FF2B5EF4-FFF2-40B4-BE49-F238E27FC236}">
                <a16:creationId xmlns:a16="http://schemas.microsoft.com/office/drawing/2014/main" id="{041802C9-8664-8970-8161-29776E1D9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940051"/>
              </p:ext>
            </p:extLst>
          </p:nvPr>
        </p:nvGraphicFramePr>
        <p:xfrm>
          <a:off x="6460542" y="3201326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7" name="Table 126">
            <a:extLst>
              <a:ext uri="{FF2B5EF4-FFF2-40B4-BE49-F238E27FC236}">
                <a16:creationId xmlns:a16="http://schemas.microsoft.com/office/drawing/2014/main" id="{375470EB-A8E0-DF6E-6D8B-1DCF57B01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40352"/>
              </p:ext>
            </p:extLst>
          </p:nvPr>
        </p:nvGraphicFramePr>
        <p:xfrm>
          <a:off x="6458949" y="3472541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9" name="Table 126">
            <a:extLst>
              <a:ext uri="{FF2B5EF4-FFF2-40B4-BE49-F238E27FC236}">
                <a16:creationId xmlns:a16="http://schemas.microsoft.com/office/drawing/2014/main" id="{8688E909-9C9E-299D-D35A-DCD60DB48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23467"/>
              </p:ext>
            </p:extLst>
          </p:nvPr>
        </p:nvGraphicFramePr>
        <p:xfrm>
          <a:off x="6457950" y="4111448"/>
          <a:ext cx="1462111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54829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9F06EECF-BF85-60EA-4B0E-E4F3FB716A75}"/>
              </a:ext>
            </a:extLst>
          </p:cNvPr>
          <p:cNvSpPr txBox="1"/>
          <p:nvPr/>
        </p:nvSpPr>
        <p:spPr>
          <a:xfrm>
            <a:off x="7535710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081CBA-2E00-A299-5484-3B7981C20AF0}"/>
              </a:ext>
            </a:extLst>
          </p:cNvPr>
          <p:cNvSpPr txBox="1"/>
          <p:nvPr/>
        </p:nvSpPr>
        <p:spPr>
          <a:xfrm>
            <a:off x="7740037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57976B-7A3E-941A-A2B6-6A8E05546030}"/>
              </a:ext>
            </a:extLst>
          </p:cNvPr>
          <p:cNvSpPr txBox="1"/>
          <p:nvPr/>
        </p:nvSpPr>
        <p:spPr>
          <a:xfrm>
            <a:off x="6372098" y="1509628"/>
            <a:ext cx="90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Token index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7984F56-9A3D-7063-1CD5-E087C83F002C}"/>
              </a:ext>
            </a:extLst>
          </p:cNvPr>
          <p:cNvSpPr txBox="1"/>
          <p:nvPr/>
        </p:nvSpPr>
        <p:spPr>
          <a:xfrm>
            <a:off x="7426251" y="1509628"/>
            <a:ext cx="749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Paddings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FD726C-023B-A809-1D70-478057D7EE42}"/>
              </a:ext>
            </a:extLst>
          </p:cNvPr>
          <p:cNvSpPr txBox="1"/>
          <p:nvPr/>
        </p:nvSpPr>
        <p:spPr>
          <a:xfrm>
            <a:off x="6608184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B41E07-5308-59DF-4A91-C339D7FDCB02}"/>
              </a:ext>
            </a:extLst>
          </p:cNvPr>
          <p:cNvSpPr txBox="1"/>
          <p:nvPr/>
        </p:nvSpPr>
        <p:spPr>
          <a:xfrm>
            <a:off x="6393848" y="410391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212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0BC5D2-39B8-A87D-9222-551398790D96}"/>
              </a:ext>
            </a:extLst>
          </p:cNvPr>
          <p:cNvSpPr txBox="1"/>
          <p:nvPr/>
        </p:nvSpPr>
        <p:spPr>
          <a:xfrm>
            <a:off x="6788757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C7BFE7-6C8D-2F25-8500-0959F2D94B3B}"/>
              </a:ext>
            </a:extLst>
          </p:cNvPr>
          <p:cNvSpPr txBox="1"/>
          <p:nvPr/>
        </p:nvSpPr>
        <p:spPr>
          <a:xfrm>
            <a:off x="7524036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25524F7-1473-47F1-468F-61B534B4E405}"/>
              </a:ext>
            </a:extLst>
          </p:cNvPr>
          <p:cNvSpPr txBox="1"/>
          <p:nvPr/>
        </p:nvSpPr>
        <p:spPr>
          <a:xfrm>
            <a:off x="7728363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D68C5E-7360-2647-37C3-61D13248C1B0}"/>
              </a:ext>
            </a:extLst>
          </p:cNvPr>
          <p:cNvSpPr txBox="1"/>
          <p:nvPr/>
        </p:nvSpPr>
        <p:spPr>
          <a:xfrm>
            <a:off x="530028" y="2429271"/>
            <a:ext cx="69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1E1553-8896-3F4F-FE0E-60B06A7801A6}"/>
              </a:ext>
            </a:extLst>
          </p:cNvPr>
          <p:cNvSpPr txBox="1"/>
          <p:nvPr/>
        </p:nvSpPr>
        <p:spPr>
          <a:xfrm>
            <a:off x="5077666" y="269912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47C9D3F-436F-A476-2D91-4803D53E23D3}"/>
              </a:ext>
            </a:extLst>
          </p:cNvPr>
          <p:cNvSpPr txBox="1"/>
          <p:nvPr/>
        </p:nvSpPr>
        <p:spPr>
          <a:xfrm>
            <a:off x="661601" y="3475225"/>
            <a:ext cx="990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50" dirty="0"/>
              <a:t>Protein cluster database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62E6FE0-1721-14B3-49D8-9F80719059B3}"/>
              </a:ext>
            </a:extLst>
          </p:cNvPr>
          <p:cNvGrpSpPr/>
          <p:nvPr/>
        </p:nvGrpSpPr>
        <p:grpSpPr>
          <a:xfrm>
            <a:off x="3249635" y="2487829"/>
            <a:ext cx="1365952" cy="399528"/>
            <a:chOff x="3949700" y="2122238"/>
            <a:chExt cx="911584" cy="532704"/>
          </a:xfrm>
        </p:grpSpPr>
        <p:sp>
          <p:nvSpPr>
            <p:cNvPr id="130" name="Arrow: Bent 129">
              <a:extLst>
                <a:ext uri="{FF2B5EF4-FFF2-40B4-BE49-F238E27FC236}">
                  <a16:creationId xmlns:a16="http://schemas.microsoft.com/office/drawing/2014/main" id="{E38DCF5E-7C08-FA65-4A2B-12C413E09B99}"/>
                </a:ext>
              </a:extLst>
            </p:cNvPr>
            <p:cNvSpPr/>
            <p:nvPr/>
          </p:nvSpPr>
          <p:spPr>
            <a:xfrm>
              <a:off x="4143733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31" name="Arrow: Bent 130">
              <a:extLst>
                <a:ext uri="{FF2B5EF4-FFF2-40B4-BE49-F238E27FC236}">
                  <a16:creationId xmlns:a16="http://schemas.microsoft.com/office/drawing/2014/main" id="{FB1A4228-8274-3685-9707-8C517FB78106}"/>
                </a:ext>
              </a:extLst>
            </p:cNvPr>
            <p:cNvSpPr/>
            <p:nvPr/>
          </p:nvSpPr>
          <p:spPr>
            <a:xfrm flipH="1" flipV="1">
              <a:off x="3949700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DC272F18-0B8E-40DC-99BA-C114591FC95B}"/>
              </a:ext>
            </a:extLst>
          </p:cNvPr>
          <p:cNvSpPr txBox="1"/>
          <p:nvPr/>
        </p:nvSpPr>
        <p:spPr>
          <a:xfrm>
            <a:off x="4630522" y="2138081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71B87E-06FF-D588-3DB8-C737CEE545B0}"/>
              </a:ext>
            </a:extLst>
          </p:cNvPr>
          <p:cNvSpPr txBox="1"/>
          <p:nvPr/>
        </p:nvSpPr>
        <p:spPr>
          <a:xfrm>
            <a:off x="4630522" y="2459863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38FBAB4-3000-AD96-BBC2-BCA43EDD8EFB}"/>
              </a:ext>
            </a:extLst>
          </p:cNvPr>
          <p:cNvSpPr txBox="1"/>
          <p:nvPr/>
        </p:nvSpPr>
        <p:spPr>
          <a:xfrm>
            <a:off x="4656100" y="3055529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2F9F751-BF0A-5B16-6E25-D6F6EE4AA255}"/>
              </a:ext>
            </a:extLst>
          </p:cNvPr>
          <p:cNvSpPr txBox="1"/>
          <p:nvPr/>
        </p:nvSpPr>
        <p:spPr>
          <a:xfrm>
            <a:off x="4656100" y="3366148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EEBD6BB-1A71-BE01-17B5-434610780967}"/>
              </a:ext>
            </a:extLst>
          </p:cNvPr>
          <p:cNvSpPr txBox="1"/>
          <p:nvPr/>
        </p:nvSpPr>
        <p:spPr>
          <a:xfrm>
            <a:off x="7527371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F60027B-8ABE-DA89-F0FF-8D9FCD24ED77}"/>
              </a:ext>
            </a:extLst>
          </p:cNvPr>
          <p:cNvSpPr txBox="1"/>
          <p:nvPr/>
        </p:nvSpPr>
        <p:spPr>
          <a:xfrm>
            <a:off x="7731698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D903537-F3B1-1D5F-31D8-1F3D8E84FE59}"/>
              </a:ext>
            </a:extLst>
          </p:cNvPr>
          <p:cNvSpPr txBox="1"/>
          <p:nvPr/>
        </p:nvSpPr>
        <p:spPr>
          <a:xfrm>
            <a:off x="7524036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5306EDB-4908-8470-FFC7-1852F868C2CD}"/>
              </a:ext>
            </a:extLst>
          </p:cNvPr>
          <p:cNvSpPr txBox="1"/>
          <p:nvPr/>
        </p:nvSpPr>
        <p:spPr>
          <a:xfrm>
            <a:off x="7728363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63F77C8-71A4-475F-DFD5-D162AA2E1382}"/>
              </a:ext>
            </a:extLst>
          </p:cNvPr>
          <p:cNvSpPr txBox="1"/>
          <p:nvPr/>
        </p:nvSpPr>
        <p:spPr>
          <a:xfrm>
            <a:off x="7527962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3255F3A-D5D1-F83E-FCF5-479173B31FC7}"/>
              </a:ext>
            </a:extLst>
          </p:cNvPr>
          <p:cNvSpPr txBox="1"/>
          <p:nvPr/>
        </p:nvSpPr>
        <p:spPr>
          <a:xfrm>
            <a:off x="7732289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2C425A5-D51A-5737-C556-C2C03FCDADAD}"/>
              </a:ext>
            </a:extLst>
          </p:cNvPr>
          <p:cNvSpPr txBox="1"/>
          <p:nvPr/>
        </p:nvSpPr>
        <p:spPr>
          <a:xfrm>
            <a:off x="7524627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9BD7EF5-49D3-1444-2305-F5E9CD737140}"/>
              </a:ext>
            </a:extLst>
          </p:cNvPr>
          <p:cNvSpPr txBox="1"/>
          <p:nvPr/>
        </p:nvSpPr>
        <p:spPr>
          <a:xfrm>
            <a:off x="7728954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DE0E1-BABE-6624-CD94-6374FCD3623A}"/>
              </a:ext>
            </a:extLst>
          </p:cNvPr>
          <p:cNvSpPr txBox="1"/>
          <p:nvPr/>
        </p:nvSpPr>
        <p:spPr>
          <a:xfrm>
            <a:off x="6448709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4C7868-6F3E-8990-5ED7-05329CFE1051}"/>
              </a:ext>
            </a:extLst>
          </p:cNvPr>
          <p:cNvSpPr txBox="1"/>
          <p:nvPr/>
        </p:nvSpPr>
        <p:spPr>
          <a:xfrm>
            <a:off x="6595637" y="2327862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94F9BD-DB9D-9F81-E6E7-9EEA3DF8B6FA}"/>
              </a:ext>
            </a:extLst>
          </p:cNvPr>
          <p:cNvSpPr txBox="1"/>
          <p:nvPr/>
        </p:nvSpPr>
        <p:spPr>
          <a:xfrm>
            <a:off x="6811092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3D00ACB-6531-7D12-5E09-3302AB7DF8D2}"/>
              </a:ext>
            </a:extLst>
          </p:cNvPr>
          <p:cNvSpPr txBox="1"/>
          <p:nvPr/>
        </p:nvSpPr>
        <p:spPr>
          <a:xfrm>
            <a:off x="6975758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87F7AE-0A79-31C5-6862-4B873763056D}"/>
              </a:ext>
            </a:extLst>
          </p:cNvPr>
          <p:cNvSpPr txBox="1"/>
          <p:nvPr/>
        </p:nvSpPr>
        <p:spPr>
          <a:xfrm>
            <a:off x="6445170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4FA91F9-EBFD-63C9-082D-33E382F34256}"/>
              </a:ext>
            </a:extLst>
          </p:cNvPr>
          <p:cNvSpPr txBox="1"/>
          <p:nvPr/>
        </p:nvSpPr>
        <p:spPr>
          <a:xfrm>
            <a:off x="6617418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D8FFC95-7271-162E-3D41-D46758188E00}"/>
              </a:ext>
            </a:extLst>
          </p:cNvPr>
          <p:cNvSpPr txBox="1"/>
          <p:nvPr/>
        </p:nvSpPr>
        <p:spPr>
          <a:xfrm>
            <a:off x="6771930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3D0C9B0-F6BD-6012-B746-4A0A856CE995}"/>
              </a:ext>
            </a:extLst>
          </p:cNvPr>
          <p:cNvSpPr txBox="1"/>
          <p:nvPr/>
        </p:nvSpPr>
        <p:spPr>
          <a:xfrm>
            <a:off x="6965407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0C5E8A-EA3B-FC02-2388-C6DBAC49328D}"/>
              </a:ext>
            </a:extLst>
          </p:cNvPr>
          <p:cNvSpPr txBox="1"/>
          <p:nvPr/>
        </p:nvSpPr>
        <p:spPr>
          <a:xfrm>
            <a:off x="6416429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ECDA9DA-1A88-2448-26DE-723512444B26}"/>
              </a:ext>
            </a:extLst>
          </p:cNvPr>
          <p:cNvSpPr txBox="1"/>
          <p:nvPr/>
        </p:nvSpPr>
        <p:spPr>
          <a:xfrm>
            <a:off x="6584804" y="319997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432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55205B-F489-A451-9669-7F1E8918EF20}"/>
              </a:ext>
            </a:extLst>
          </p:cNvPr>
          <p:cNvSpPr txBox="1"/>
          <p:nvPr/>
        </p:nvSpPr>
        <p:spPr>
          <a:xfrm>
            <a:off x="6792855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94958-FBF2-EF4A-D430-8A9E3771775B}"/>
              </a:ext>
            </a:extLst>
          </p:cNvPr>
          <p:cNvSpPr txBox="1"/>
          <p:nvPr/>
        </p:nvSpPr>
        <p:spPr>
          <a:xfrm>
            <a:off x="6961231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91CCCA8-AC11-95BB-FA41-08F2180C8657}"/>
              </a:ext>
            </a:extLst>
          </p:cNvPr>
          <p:cNvSpPr txBox="1"/>
          <p:nvPr/>
        </p:nvSpPr>
        <p:spPr>
          <a:xfrm>
            <a:off x="640800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73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AF4632-A5CE-BD82-A2BA-FE63D30A8A0F}"/>
              </a:ext>
            </a:extLst>
          </p:cNvPr>
          <p:cNvSpPr txBox="1"/>
          <p:nvPr/>
        </p:nvSpPr>
        <p:spPr>
          <a:xfrm>
            <a:off x="6581391" y="3471410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56DC420-8EDB-2A9E-F654-9C50B15115BE}"/>
              </a:ext>
            </a:extLst>
          </p:cNvPr>
          <p:cNvSpPr txBox="1"/>
          <p:nvPr/>
        </p:nvSpPr>
        <p:spPr>
          <a:xfrm>
            <a:off x="679445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87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8E1FF75-46BD-5653-73EF-EA5953D85276}"/>
              </a:ext>
            </a:extLst>
          </p:cNvPr>
          <p:cNvSpPr txBox="1"/>
          <p:nvPr/>
        </p:nvSpPr>
        <p:spPr>
          <a:xfrm>
            <a:off x="6967840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5A5AA9-4A82-AAAE-58EE-7714BB81E6D7}"/>
              </a:ext>
            </a:extLst>
          </p:cNvPr>
          <p:cNvSpPr txBox="1"/>
          <p:nvPr/>
        </p:nvSpPr>
        <p:spPr>
          <a:xfrm>
            <a:off x="6867933" y="357513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837E2CE-ED26-EF7B-791F-0F67E731895A}"/>
              </a:ext>
            </a:extLst>
          </p:cNvPr>
          <p:cNvSpPr txBox="1"/>
          <p:nvPr/>
        </p:nvSpPr>
        <p:spPr>
          <a:xfrm>
            <a:off x="6895777" y="270976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200E5AF-4E07-3D4F-B620-02BE1A3644F3}"/>
              </a:ext>
            </a:extLst>
          </p:cNvPr>
          <p:cNvGrpSpPr/>
          <p:nvPr/>
        </p:nvGrpSpPr>
        <p:grpSpPr>
          <a:xfrm flipV="1">
            <a:off x="3251457" y="3034614"/>
            <a:ext cx="1361189" cy="408083"/>
            <a:chOff x="3951289" y="2122238"/>
            <a:chExt cx="908406" cy="532704"/>
          </a:xfrm>
        </p:grpSpPr>
        <p:sp>
          <p:nvSpPr>
            <p:cNvPr id="210" name="Arrow: Bent 209">
              <a:extLst>
                <a:ext uri="{FF2B5EF4-FFF2-40B4-BE49-F238E27FC236}">
                  <a16:creationId xmlns:a16="http://schemas.microsoft.com/office/drawing/2014/main" id="{0C6E07CF-0F5E-5E75-EE24-6CCFB6AF7617}"/>
                </a:ext>
              </a:extLst>
            </p:cNvPr>
            <p:cNvSpPr/>
            <p:nvPr/>
          </p:nvSpPr>
          <p:spPr>
            <a:xfrm>
              <a:off x="4142144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1" name="Arrow: Bent 210">
              <a:extLst>
                <a:ext uri="{FF2B5EF4-FFF2-40B4-BE49-F238E27FC236}">
                  <a16:creationId xmlns:a16="http://schemas.microsoft.com/office/drawing/2014/main" id="{15A2D240-1091-C7FF-B617-96801D883A7F}"/>
                </a:ext>
              </a:extLst>
            </p:cNvPr>
            <p:cNvSpPr/>
            <p:nvPr/>
          </p:nvSpPr>
          <p:spPr>
            <a:xfrm flipH="1" flipV="1">
              <a:off x="3951289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A5EE4DD-392B-3D85-DCFF-0F3D5EE43A28}"/>
              </a:ext>
            </a:extLst>
          </p:cNvPr>
          <p:cNvSpPr txBox="1"/>
          <p:nvPr/>
        </p:nvSpPr>
        <p:spPr>
          <a:xfrm>
            <a:off x="3251199" y="3390092"/>
            <a:ext cx="1404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4">
                    <a:lumMod val="75000"/>
                  </a:schemeClr>
                </a:solidFill>
              </a:rPr>
              <a:t>Amino acids byte pair encoding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97E4E3-4F8B-2F17-8D84-2A4702B4FB07}"/>
              </a:ext>
            </a:extLst>
          </p:cNvPr>
          <p:cNvSpPr txBox="1"/>
          <p:nvPr/>
        </p:nvSpPr>
        <p:spPr>
          <a:xfrm>
            <a:off x="522095" y="1469215"/>
            <a:ext cx="12875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Input sequence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E895243-D459-AFA6-EDE2-4FE96C6F0F24}"/>
              </a:ext>
            </a:extLst>
          </p:cNvPr>
          <p:cNvSpPr txBox="1"/>
          <p:nvPr/>
        </p:nvSpPr>
        <p:spPr>
          <a:xfrm>
            <a:off x="575603" y="4921575"/>
            <a:ext cx="7330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1" dirty="0">
                <a:latin typeface="SFRM1000"/>
              </a:rPr>
              <a:t>Byte pair encoding (BPE): </a:t>
            </a:r>
            <a:r>
              <a:rPr lang="en-US" sz="1500" dirty="0">
                <a:latin typeface="SFRM1000"/>
              </a:rPr>
              <a:t>count the most frequent nucleotide/ amino acid combinations in the corpus.</a:t>
            </a:r>
            <a:endParaRPr lang="en-US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3957-33FA-50ED-7E4F-3576E4B1170D}"/>
              </a:ext>
            </a:extLst>
          </p:cNvPr>
          <p:cNvSpPr txBox="1">
            <a:spLocks/>
          </p:cNvSpPr>
          <p:nvPr/>
        </p:nvSpPr>
        <p:spPr>
          <a:xfrm>
            <a:off x="409310" y="258683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701944"/>
                </a:solidFill>
                <a:latin typeface="+mn-lt"/>
              </a:rPr>
              <a:t>Token (word) construction</a:t>
            </a: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3E465059-C470-EC5F-67B5-510429A201F8}"/>
              </a:ext>
            </a:extLst>
          </p:cNvPr>
          <p:cNvCxnSpPr/>
          <p:nvPr/>
        </p:nvCxnSpPr>
        <p:spPr>
          <a:xfrm>
            <a:off x="409310" y="90178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0DB39B1-DB3F-5037-C14B-FA8105B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9" y="381566"/>
            <a:ext cx="4443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pt-BR" altLang="zh-CN" sz="2700" dirty="0">
                <a:solidFill>
                  <a:srgbClr val="701944"/>
                </a:solidFill>
              </a:rPr>
              <a:t>Protein cluster (PC) tokenizer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A0B68D-8D5E-5064-2567-39169DB24DC5}"/>
              </a:ext>
            </a:extLst>
          </p:cNvPr>
          <p:cNvSpPr/>
          <p:nvPr/>
        </p:nvSpPr>
        <p:spPr>
          <a:xfrm>
            <a:off x="131059" y="3412245"/>
            <a:ext cx="8881882" cy="1409700"/>
          </a:xfrm>
          <a:prstGeom prst="roundRect">
            <a:avLst>
              <a:gd name="adj" fmla="val 889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9E4259-F8A1-7056-B1C0-8298FDBCDA08}"/>
              </a:ext>
            </a:extLst>
          </p:cNvPr>
          <p:cNvSpPr/>
          <p:nvPr/>
        </p:nvSpPr>
        <p:spPr>
          <a:xfrm rot="16200000">
            <a:off x="3196350" y="3502212"/>
            <a:ext cx="274320" cy="136161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aphicFrame>
        <p:nvGraphicFramePr>
          <p:cNvPr id="8" name="Table 126">
            <a:extLst>
              <a:ext uri="{FF2B5EF4-FFF2-40B4-BE49-F238E27FC236}">
                <a16:creationId xmlns:a16="http://schemas.microsoft.com/office/drawing/2014/main" id="{8B773824-DCA0-EE2F-4D61-472C70DBD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28536"/>
              </p:ext>
            </p:extLst>
          </p:nvPr>
        </p:nvGraphicFramePr>
        <p:xfrm>
          <a:off x="6392150" y="3888900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77A998-F4CB-0051-3D71-5C52990DD06B}"/>
              </a:ext>
            </a:extLst>
          </p:cNvPr>
          <p:cNvSpPr txBox="1"/>
          <p:nvPr/>
        </p:nvSpPr>
        <p:spPr>
          <a:xfrm>
            <a:off x="6338233" y="3917055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8F888-EF6E-CD4B-10DC-1611D12D0518}"/>
              </a:ext>
            </a:extLst>
          </p:cNvPr>
          <p:cNvSpPr txBox="1"/>
          <p:nvPr/>
        </p:nvSpPr>
        <p:spPr>
          <a:xfrm>
            <a:off x="6677890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8FA35-D8A9-E68A-2D6A-BB32E9129195}"/>
              </a:ext>
            </a:extLst>
          </p:cNvPr>
          <p:cNvSpPr txBox="1"/>
          <p:nvPr/>
        </p:nvSpPr>
        <p:spPr>
          <a:xfrm>
            <a:off x="7006909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0611B-2CE8-236F-FEC7-626C797DFD3D}"/>
              </a:ext>
            </a:extLst>
          </p:cNvPr>
          <p:cNvSpPr txBox="1"/>
          <p:nvPr/>
        </p:nvSpPr>
        <p:spPr>
          <a:xfrm>
            <a:off x="7305684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2701C-01F7-9E5B-0049-E31F0D48D459}"/>
              </a:ext>
            </a:extLst>
          </p:cNvPr>
          <p:cNvSpPr txBox="1"/>
          <p:nvPr/>
        </p:nvSpPr>
        <p:spPr>
          <a:xfrm>
            <a:off x="8257372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C1FD2-6728-4F9D-F806-67C1B2E5D5D9}"/>
              </a:ext>
            </a:extLst>
          </p:cNvPr>
          <p:cNvSpPr txBox="1"/>
          <p:nvPr/>
        </p:nvSpPr>
        <p:spPr>
          <a:xfrm>
            <a:off x="8529106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0607E-C1D0-4073-4BF4-18565DD30215}"/>
              </a:ext>
            </a:extLst>
          </p:cNvPr>
          <p:cNvSpPr txBox="1"/>
          <p:nvPr/>
        </p:nvSpPr>
        <p:spPr>
          <a:xfrm>
            <a:off x="6341411" y="353766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73DA4-CAE7-C840-77ED-D81488BC6868}"/>
              </a:ext>
            </a:extLst>
          </p:cNvPr>
          <p:cNvSpPr txBox="1"/>
          <p:nvPr/>
        </p:nvSpPr>
        <p:spPr>
          <a:xfrm>
            <a:off x="7865219" y="353766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7AE9C9C-6E4F-FC66-CF7F-8389B969D6A1}"/>
              </a:ext>
            </a:extLst>
          </p:cNvPr>
          <p:cNvSpPr/>
          <p:nvPr/>
        </p:nvSpPr>
        <p:spPr>
          <a:xfrm rot="16200000">
            <a:off x="5946536" y="3689834"/>
            <a:ext cx="274320" cy="46208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03841A95-F615-BF58-18B3-206E0C3D09F5}"/>
              </a:ext>
            </a:extLst>
          </p:cNvPr>
          <p:cNvSpPr/>
          <p:nvPr/>
        </p:nvSpPr>
        <p:spPr>
          <a:xfrm>
            <a:off x="2775964" y="3455471"/>
            <a:ext cx="1053028" cy="582385"/>
          </a:xfrm>
          <a:prstGeom prst="flowChartMagneticDisk">
            <a:avLst/>
          </a:prstGeom>
          <a:solidFill>
            <a:srgbClr val="EADCF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AD2DB3-5A06-BABF-C188-281267470DC8}"/>
              </a:ext>
            </a:extLst>
          </p:cNvPr>
          <p:cNvSpPr txBox="1"/>
          <p:nvPr/>
        </p:nvSpPr>
        <p:spPr>
          <a:xfrm>
            <a:off x="2730389" y="3641067"/>
            <a:ext cx="1162214" cy="40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75" dirty="0"/>
              <a:t>Protein cluster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795ED-44AE-5097-0E60-DD492E2ECC11}"/>
              </a:ext>
            </a:extLst>
          </p:cNvPr>
          <p:cNvSpPr txBox="1"/>
          <p:nvPr/>
        </p:nvSpPr>
        <p:spPr>
          <a:xfrm>
            <a:off x="2706905" y="4232318"/>
            <a:ext cx="1011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Alignment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4986B-F2BC-8AB6-969A-DC0BF30A86B6}"/>
              </a:ext>
            </a:extLst>
          </p:cNvPr>
          <p:cNvSpPr txBox="1"/>
          <p:nvPr/>
        </p:nvSpPr>
        <p:spPr>
          <a:xfrm>
            <a:off x="3944108" y="3513644"/>
            <a:ext cx="195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1</a:t>
            </a:r>
            <a:r>
              <a:rPr lang="en-US" dirty="0"/>
              <a:t> --- PC</a:t>
            </a:r>
            <a:r>
              <a:rPr lang="en-US" baseline="-25000" dirty="0"/>
              <a:t>212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BF9E0-C370-E6C2-37D6-977F2872A664}"/>
              </a:ext>
            </a:extLst>
          </p:cNvPr>
          <p:cNvSpPr txBox="1"/>
          <p:nvPr/>
        </p:nvSpPr>
        <p:spPr>
          <a:xfrm>
            <a:off x="3947913" y="3972136"/>
            <a:ext cx="20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2</a:t>
            </a:r>
            <a:r>
              <a:rPr lang="en-US" dirty="0"/>
              <a:t> --- PC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C266D-1E27-7F64-F12F-6C3A724E6710}"/>
              </a:ext>
            </a:extLst>
          </p:cNvPr>
          <p:cNvSpPr txBox="1"/>
          <p:nvPr/>
        </p:nvSpPr>
        <p:spPr>
          <a:xfrm>
            <a:off x="5255325" y="4160267"/>
            <a:ext cx="58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7E3C1-82CA-849F-EE8D-B1FE4C03A3B7}"/>
              </a:ext>
            </a:extLst>
          </p:cNvPr>
          <p:cNvSpPr txBox="1"/>
          <p:nvPr/>
        </p:nvSpPr>
        <p:spPr>
          <a:xfrm>
            <a:off x="1961385" y="3761767"/>
            <a:ext cx="548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… 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D7F7DF-1C4E-7630-65B8-A4B53AECD9E1}"/>
              </a:ext>
            </a:extLst>
          </p:cNvPr>
          <p:cNvCxnSpPr/>
          <p:nvPr/>
        </p:nvCxnSpPr>
        <p:spPr>
          <a:xfrm>
            <a:off x="360292" y="3828416"/>
            <a:ext cx="21259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C60E41-3288-A168-EAB7-A4EC9ED1D93A}"/>
              </a:ext>
            </a:extLst>
          </p:cNvPr>
          <p:cNvCxnSpPr>
            <a:cxnSpLocks/>
          </p:cNvCxnSpPr>
          <p:nvPr/>
        </p:nvCxnSpPr>
        <p:spPr>
          <a:xfrm>
            <a:off x="468391" y="3948407"/>
            <a:ext cx="5486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988221-0FCF-2C1D-DACA-1D546A5F4BB1}"/>
              </a:ext>
            </a:extLst>
          </p:cNvPr>
          <p:cNvCxnSpPr>
            <a:cxnSpLocks/>
          </p:cNvCxnSpPr>
          <p:nvPr/>
        </p:nvCxnSpPr>
        <p:spPr>
          <a:xfrm>
            <a:off x="1238946" y="3948407"/>
            <a:ext cx="4114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564034-C705-2943-74FE-EFDA37D0E1B1}"/>
              </a:ext>
            </a:extLst>
          </p:cNvPr>
          <p:cNvSpPr txBox="1"/>
          <p:nvPr/>
        </p:nvSpPr>
        <p:spPr>
          <a:xfrm>
            <a:off x="244813" y="3951063"/>
            <a:ext cx="99413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1</a:t>
            </a:r>
            <a:endParaRPr lang="en-US" sz="16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F3473-CCD5-EA65-822E-9BCBF552F04D}"/>
              </a:ext>
            </a:extLst>
          </p:cNvPr>
          <p:cNvSpPr txBox="1"/>
          <p:nvPr/>
        </p:nvSpPr>
        <p:spPr>
          <a:xfrm>
            <a:off x="1159787" y="3951063"/>
            <a:ext cx="101913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2</a:t>
            </a:r>
            <a:endParaRPr lang="en-US" sz="16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B78BE-2C6E-BB60-49C8-0A2BE5C232EB}"/>
              </a:ext>
            </a:extLst>
          </p:cNvPr>
          <p:cNvSpPr txBox="1"/>
          <p:nvPr/>
        </p:nvSpPr>
        <p:spPr>
          <a:xfrm>
            <a:off x="346702" y="3470298"/>
            <a:ext cx="166341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50" dirty="0"/>
              <a:t>Input sequence</a:t>
            </a:r>
            <a:endParaRPr lang="en-US" sz="16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008A3B-4CCE-8F83-4EA4-0FBE0537850B}"/>
              </a:ext>
            </a:extLst>
          </p:cNvPr>
          <p:cNvSpPr txBox="1"/>
          <p:nvPr/>
        </p:nvSpPr>
        <p:spPr>
          <a:xfrm>
            <a:off x="388617" y="5235603"/>
            <a:ext cx="7910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Learn the importance of proteins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Capture the correlation between different proteins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98FC2BE2-F04E-EF99-A2D1-F2A405FF9EAD}"/>
              </a:ext>
            </a:extLst>
          </p:cNvPr>
          <p:cNvCxnSpPr/>
          <p:nvPr/>
        </p:nvCxnSpPr>
        <p:spPr>
          <a:xfrm>
            <a:off x="244813" y="87359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4">
            <a:extLst>
              <a:ext uri="{FF2B5EF4-FFF2-40B4-BE49-F238E27FC236}">
                <a16:creationId xmlns:a16="http://schemas.microsoft.com/office/drawing/2014/main" id="{660C3BA4-D22C-5241-B292-E01D05D3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2" y="1385873"/>
            <a:ext cx="8031975" cy="13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452A3F-3441-B94A-8F9B-67342C4F7C6B}"/>
              </a:ext>
            </a:extLst>
          </p:cNvPr>
          <p:cNvSpPr/>
          <p:nvPr/>
        </p:nvSpPr>
        <p:spPr>
          <a:xfrm rot="5400000">
            <a:off x="2981663" y="2959002"/>
            <a:ext cx="641630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FB1-C6D6-7A4F-A77E-DFCEE905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005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Transformer for translation</a:t>
            </a:r>
          </a:p>
        </p:txBody>
      </p:sp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979ADA9-710B-E042-99B1-C40731BF2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7" y="1061126"/>
            <a:ext cx="748635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0DCF-7591-4E40-9529-D76D586D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05C31-A0B9-A24B-B7B5-A72877D63897}"/>
              </a:ext>
            </a:extLst>
          </p:cNvPr>
          <p:cNvSpPr txBox="1"/>
          <p:nvPr/>
        </p:nvSpPr>
        <p:spPr>
          <a:xfrm>
            <a:off x="1288217" y="5699741"/>
            <a:ext cx="560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0B73A8-3326-2C4D-ADDD-4D7F98FB9DAF}"/>
              </a:ext>
            </a:extLst>
          </p:cNvPr>
          <p:cNvSpPr/>
          <p:nvPr/>
        </p:nvSpPr>
        <p:spPr>
          <a:xfrm>
            <a:off x="1288217" y="4946754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12EF51-D6BC-AD49-A08E-5192162D125F}"/>
              </a:ext>
            </a:extLst>
          </p:cNvPr>
          <p:cNvSpPr/>
          <p:nvPr/>
        </p:nvSpPr>
        <p:spPr>
          <a:xfrm>
            <a:off x="4676462" y="1077769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366A42F1-D5F1-5442-A8D4-60964F2B1458}"/>
              </a:ext>
            </a:extLst>
          </p:cNvPr>
          <p:cNvCxnSpPr/>
          <p:nvPr/>
        </p:nvCxnSpPr>
        <p:spPr>
          <a:xfrm>
            <a:off x="645613" y="1003858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BEB9626-BEBD-DC2D-374D-B4E8832286E0}"/>
              </a:ext>
            </a:extLst>
          </p:cNvPr>
          <p:cNvSpPr txBox="1"/>
          <p:nvPr/>
        </p:nvSpPr>
        <p:spPr>
          <a:xfrm>
            <a:off x="921757" y="4837508"/>
            <a:ext cx="247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Multi-head attention: 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56159" y="3078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Virus Identification with Transformer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475AD3D-C813-233B-E841-DAA1BB565B40}"/>
              </a:ext>
            </a:extLst>
          </p:cNvPr>
          <p:cNvSpPr txBox="1"/>
          <p:nvPr/>
        </p:nvSpPr>
        <p:spPr>
          <a:xfrm>
            <a:off x="182721" y="5149426"/>
            <a:ext cx="395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meaning of the word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correlation between word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002D4F-6970-51A8-CF19-5B9353DAD744}"/>
              </a:ext>
            </a:extLst>
          </p:cNvPr>
          <p:cNvSpPr txBox="1"/>
          <p:nvPr/>
        </p:nvSpPr>
        <p:spPr>
          <a:xfrm>
            <a:off x="4340628" y="5130720"/>
            <a:ext cx="530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importance of the PCs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association between proteins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pic>
        <p:nvPicPr>
          <p:cNvPr id="14" name="图片 78">
            <a:extLst>
              <a:ext uri="{FF2B5EF4-FFF2-40B4-BE49-F238E27FC236}">
                <a16:creationId xmlns:a16="http://schemas.microsoft.com/office/drawing/2014/main" id="{D8E624AE-8944-1947-926C-EED4DF3E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99" y="783303"/>
            <a:ext cx="2778414" cy="42809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A4EAC7-18BC-42C4-35DE-196F9733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5" y="798293"/>
            <a:ext cx="2309873" cy="39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Virus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边形 17">
            <a:extLst>
              <a:ext uri="{FF2B5EF4-FFF2-40B4-BE49-F238E27FC236}">
                <a16:creationId xmlns:a16="http://schemas.microsoft.com/office/drawing/2014/main" id="{030C6EA5-7128-08F1-19E1-B707F967F28B}"/>
              </a:ext>
            </a:extLst>
          </p:cNvPr>
          <p:cNvSpPr/>
          <p:nvPr/>
        </p:nvSpPr>
        <p:spPr>
          <a:xfrm>
            <a:off x="622550" y="125549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048ACBE5-94F2-6238-15CB-346D78657DEF}"/>
              </a:ext>
            </a:extLst>
          </p:cNvPr>
          <p:cNvSpPr/>
          <p:nvPr/>
        </p:nvSpPr>
        <p:spPr>
          <a:xfrm>
            <a:off x="963563" y="125548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864016-3983-3E6C-3721-5A4E3CCE661B}"/>
              </a:ext>
            </a:extLst>
          </p:cNvPr>
          <p:cNvSpPr txBox="1"/>
          <p:nvPr/>
        </p:nvSpPr>
        <p:spPr>
          <a:xfrm>
            <a:off x="1200070" y="1146183"/>
            <a:ext cx="1002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Dataset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7200B5-6A1D-7CC0-07D5-B384437A0EB3}"/>
              </a:ext>
            </a:extLst>
          </p:cNvPr>
          <p:cNvSpPr txBox="1"/>
          <p:nvPr/>
        </p:nvSpPr>
        <p:spPr>
          <a:xfrm>
            <a:off x="1299282" y="1583235"/>
            <a:ext cx="5630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Using viruses as positive sample and their host as negative samples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May share common regions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Testing on several independent datasets: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Low-similarity data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Mock dataset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IMG/VR database</a:t>
            </a:r>
            <a:endParaRPr kumimoji="1" lang="zh-CN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324578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324578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3136478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1701073" y="5811231"/>
            <a:ext cx="566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Mock dataset </a:t>
            </a:r>
            <a:r>
              <a:rPr kumimoji="1" lang="en-US" altLang="zh-CN" sz="1100" dirty="0"/>
              <a:t>(</a:t>
            </a:r>
            <a:r>
              <a:rPr lang="en-US" sz="1100" b="0" i="0" dirty="0">
                <a:solidFill>
                  <a:srgbClr val="2A2A2A"/>
                </a:solidFill>
                <a:effectLst/>
                <a:latin typeface="Merriweather" pitchFamily="2" charset="77"/>
              </a:rPr>
              <a:t>European Nucleotide Archive  PRJEB19901, ~30 species/strains)</a:t>
            </a:r>
            <a:endParaRPr kumimoji="1"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76AE4C-CED6-6FDF-8411-84706C1A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59" y="3797438"/>
            <a:ext cx="5636737" cy="19237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91A5FE-6007-0247-BF2E-6A95D2BDC13E}"/>
              </a:ext>
            </a:extLst>
          </p:cNvPr>
          <p:cNvSpPr/>
          <p:nvPr/>
        </p:nvSpPr>
        <p:spPr>
          <a:xfrm>
            <a:off x="1989438" y="5301049"/>
            <a:ext cx="605481" cy="185351"/>
          </a:xfrm>
          <a:prstGeom prst="roundRect">
            <a:avLst/>
          </a:prstGeom>
          <a:solidFill>
            <a:schemeClr val="accent1">
              <a:alpha val="26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55368C-B797-1B4B-B7D8-A5F737994240}"/>
              </a:ext>
            </a:extLst>
          </p:cNvPr>
          <p:cNvSpPr/>
          <p:nvPr/>
        </p:nvSpPr>
        <p:spPr>
          <a:xfrm>
            <a:off x="1893050" y="3806687"/>
            <a:ext cx="760698" cy="526774"/>
          </a:xfrm>
          <a:custGeom>
            <a:avLst/>
            <a:gdLst>
              <a:gd name="connsiteX0" fmla="*/ 273680 w 760698"/>
              <a:gd name="connsiteY0" fmla="*/ 79513 h 526774"/>
              <a:gd name="connsiteX1" fmla="*/ 363133 w 760698"/>
              <a:gd name="connsiteY1" fmla="*/ 29817 h 526774"/>
              <a:gd name="connsiteX2" fmla="*/ 402889 w 760698"/>
              <a:gd name="connsiteY2" fmla="*/ 19878 h 526774"/>
              <a:gd name="connsiteX3" fmla="*/ 482402 w 760698"/>
              <a:gd name="connsiteY3" fmla="*/ 0 h 526774"/>
              <a:gd name="connsiteX4" fmla="*/ 542037 w 760698"/>
              <a:gd name="connsiteY4" fmla="*/ 9939 h 526774"/>
              <a:gd name="connsiteX5" fmla="*/ 611611 w 760698"/>
              <a:gd name="connsiteY5" fmla="*/ 29817 h 526774"/>
              <a:gd name="connsiteX6" fmla="*/ 661307 w 760698"/>
              <a:gd name="connsiteY6" fmla="*/ 79513 h 526774"/>
              <a:gd name="connsiteX7" fmla="*/ 671246 w 760698"/>
              <a:gd name="connsiteY7" fmla="*/ 109330 h 526774"/>
              <a:gd name="connsiteX8" fmla="*/ 691124 w 760698"/>
              <a:gd name="connsiteY8" fmla="*/ 129209 h 526774"/>
              <a:gd name="connsiteX9" fmla="*/ 711002 w 760698"/>
              <a:gd name="connsiteY9" fmla="*/ 159026 h 526774"/>
              <a:gd name="connsiteX10" fmla="*/ 760698 w 760698"/>
              <a:gd name="connsiteY10" fmla="*/ 218661 h 526774"/>
              <a:gd name="connsiteX11" fmla="*/ 740820 w 760698"/>
              <a:gd name="connsiteY11" fmla="*/ 347870 h 526774"/>
              <a:gd name="connsiteX12" fmla="*/ 691124 w 760698"/>
              <a:gd name="connsiteY12" fmla="*/ 407504 h 526774"/>
              <a:gd name="connsiteX13" fmla="*/ 631489 w 760698"/>
              <a:gd name="connsiteY13" fmla="*/ 447261 h 526774"/>
              <a:gd name="connsiteX14" fmla="*/ 601672 w 760698"/>
              <a:gd name="connsiteY14" fmla="*/ 457200 h 526774"/>
              <a:gd name="connsiteX15" fmla="*/ 571854 w 760698"/>
              <a:gd name="connsiteY15" fmla="*/ 477078 h 526774"/>
              <a:gd name="connsiteX16" fmla="*/ 502280 w 760698"/>
              <a:gd name="connsiteY16" fmla="*/ 496956 h 526774"/>
              <a:gd name="connsiteX17" fmla="*/ 472463 w 760698"/>
              <a:gd name="connsiteY17" fmla="*/ 506896 h 526774"/>
              <a:gd name="connsiteX18" fmla="*/ 233924 w 760698"/>
              <a:gd name="connsiteY18" fmla="*/ 526774 h 526774"/>
              <a:gd name="connsiteX19" fmla="*/ 144472 w 760698"/>
              <a:gd name="connsiteY19" fmla="*/ 516835 h 526774"/>
              <a:gd name="connsiteX20" fmla="*/ 114654 w 760698"/>
              <a:gd name="connsiteY20" fmla="*/ 506896 h 526774"/>
              <a:gd name="connsiteX21" fmla="*/ 35141 w 760698"/>
              <a:gd name="connsiteY21" fmla="*/ 477078 h 526774"/>
              <a:gd name="connsiteX22" fmla="*/ 5324 w 760698"/>
              <a:gd name="connsiteY22" fmla="*/ 437322 h 526774"/>
              <a:gd name="connsiteX23" fmla="*/ 35141 w 760698"/>
              <a:gd name="connsiteY23" fmla="*/ 268356 h 526774"/>
              <a:gd name="connsiteX24" fmla="*/ 55020 w 760698"/>
              <a:gd name="connsiteY24" fmla="*/ 248478 h 526774"/>
              <a:gd name="connsiteX25" fmla="*/ 84837 w 760698"/>
              <a:gd name="connsiteY25" fmla="*/ 218661 h 52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0698" h="526774">
                <a:moveTo>
                  <a:pt x="273680" y="79513"/>
                </a:moveTo>
                <a:cubicBezTo>
                  <a:pt x="303498" y="62948"/>
                  <a:pt x="332162" y="44111"/>
                  <a:pt x="363133" y="29817"/>
                </a:cubicBezTo>
                <a:cubicBezTo>
                  <a:pt x="375536" y="24093"/>
                  <a:pt x="389755" y="23631"/>
                  <a:pt x="402889" y="19878"/>
                </a:cubicBezTo>
                <a:cubicBezTo>
                  <a:pt x="474200" y="-496"/>
                  <a:pt x="381371" y="20206"/>
                  <a:pt x="482402" y="0"/>
                </a:cubicBezTo>
                <a:cubicBezTo>
                  <a:pt x="502280" y="3313"/>
                  <a:pt x="522276" y="5987"/>
                  <a:pt x="542037" y="9939"/>
                </a:cubicBezTo>
                <a:cubicBezTo>
                  <a:pt x="573235" y="16179"/>
                  <a:pt x="583194" y="20345"/>
                  <a:pt x="611611" y="29817"/>
                </a:cubicBezTo>
                <a:cubicBezTo>
                  <a:pt x="628176" y="46382"/>
                  <a:pt x="653899" y="57288"/>
                  <a:pt x="661307" y="79513"/>
                </a:cubicBezTo>
                <a:cubicBezTo>
                  <a:pt x="664620" y="89452"/>
                  <a:pt x="665856" y="100346"/>
                  <a:pt x="671246" y="109330"/>
                </a:cubicBezTo>
                <a:cubicBezTo>
                  <a:pt x="676067" y="117365"/>
                  <a:pt x="685270" y="121892"/>
                  <a:pt x="691124" y="129209"/>
                </a:cubicBezTo>
                <a:cubicBezTo>
                  <a:pt x="698586" y="138537"/>
                  <a:pt x="703355" y="149850"/>
                  <a:pt x="711002" y="159026"/>
                </a:cubicBezTo>
                <a:cubicBezTo>
                  <a:pt x="774772" y="235548"/>
                  <a:pt x="711348" y="144634"/>
                  <a:pt x="760698" y="218661"/>
                </a:cubicBezTo>
                <a:cubicBezTo>
                  <a:pt x="757848" y="247159"/>
                  <a:pt x="758729" y="312053"/>
                  <a:pt x="740820" y="347870"/>
                </a:cubicBezTo>
                <a:cubicBezTo>
                  <a:pt x="730380" y="368750"/>
                  <a:pt x="709107" y="393517"/>
                  <a:pt x="691124" y="407504"/>
                </a:cubicBezTo>
                <a:cubicBezTo>
                  <a:pt x="672266" y="422172"/>
                  <a:pt x="654154" y="439706"/>
                  <a:pt x="631489" y="447261"/>
                </a:cubicBezTo>
                <a:cubicBezTo>
                  <a:pt x="621550" y="450574"/>
                  <a:pt x="611043" y="452515"/>
                  <a:pt x="601672" y="457200"/>
                </a:cubicBezTo>
                <a:cubicBezTo>
                  <a:pt x="590988" y="462542"/>
                  <a:pt x="582538" y="471736"/>
                  <a:pt x="571854" y="477078"/>
                </a:cubicBezTo>
                <a:cubicBezTo>
                  <a:pt x="555965" y="485022"/>
                  <a:pt x="517144" y="492709"/>
                  <a:pt x="502280" y="496956"/>
                </a:cubicBezTo>
                <a:cubicBezTo>
                  <a:pt x="492206" y="499834"/>
                  <a:pt x="482627" y="504355"/>
                  <a:pt x="472463" y="506896"/>
                </a:cubicBezTo>
                <a:cubicBezTo>
                  <a:pt x="389211" y="527710"/>
                  <a:pt x="334210" y="521496"/>
                  <a:pt x="233924" y="526774"/>
                </a:cubicBezTo>
                <a:cubicBezTo>
                  <a:pt x="204107" y="523461"/>
                  <a:pt x="174065" y="521767"/>
                  <a:pt x="144472" y="516835"/>
                </a:cubicBezTo>
                <a:cubicBezTo>
                  <a:pt x="134138" y="515113"/>
                  <a:pt x="124728" y="509774"/>
                  <a:pt x="114654" y="506896"/>
                </a:cubicBezTo>
                <a:cubicBezTo>
                  <a:pt x="51505" y="488853"/>
                  <a:pt x="96898" y="507956"/>
                  <a:pt x="35141" y="477078"/>
                </a:cubicBezTo>
                <a:cubicBezTo>
                  <a:pt x="25202" y="463826"/>
                  <a:pt x="7153" y="453786"/>
                  <a:pt x="5324" y="437322"/>
                </a:cubicBezTo>
                <a:cubicBezTo>
                  <a:pt x="-3761" y="355559"/>
                  <a:pt x="-5425" y="319063"/>
                  <a:pt x="35141" y="268356"/>
                </a:cubicBezTo>
                <a:cubicBezTo>
                  <a:pt x="40995" y="261039"/>
                  <a:pt x="47703" y="254332"/>
                  <a:pt x="55020" y="248478"/>
                </a:cubicBezTo>
                <a:cubicBezTo>
                  <a:pt x="87594" y="222420"/>
                  <a:pt x="84837" y="241750"/>
                  <a:pt x="84837" y="2186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674ECA5-AA94-7097-8DAA-4E5575E2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38" y="3833638"/>
            <a:ext cx="2827622" cy="2248997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Virus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109213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109213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982825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908E42-87B6-53BD-F793-B3691C84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3" y="1296175"/>
            <a:ext cx="4892951" cy="2132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4013711" y="3436812"/>
            <a:ext cx="1472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IMG/VR database</a:t>
            </a:r>
            <a:endParaRPr kumimoji="1" lang="zh-CN" altLang="en-US" sz="1400" dirty="0"/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2305BCA6-EDAD-BC49-32D1-93AC92CBB271}"/>
              </a:ext>
            </a:extLst>
          </p:cNvPr>
          <p:cNvSpPr/>
          <p:nvPr/>
        </p:nvSpPr>
        <p:spPr>
          <a:xfrm>
            <a:off x="533823" y="367620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>
            <a:extLst>
              <a:ext uri="{FF2B5EF4-FFF2-40B4-BE49-F238E27FC236}">
                <a16:creationId xmlns:a16="http://schemas.microsoft.com/office/drawing/2014/main" id="{9D8766BF-F5A7-24F7-06CD-454DFBB0CC52}"/>
              </a:ext>
            </a:extLst>
          </p:cNvPr>
          <p:cNvSpPr/>
          <p:nvPr/>
        </p:nvSpPr>
        <p:spPr>
          <a:xfrm>
            <a:off x="874836" y="367620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313AD9-746E-25D4-161C-317BAC67E37E}"/>
              </a:ext>
            </a:extLst>
          </p:cNvPr>
          <p:cNvSpPr txBox="1"/>
          <p:nvPr/>
        </p:nvSpPr>
        <p:spPr>
          <a:xfrm>
            <a:off x="1111343" y="3566898"/>
            <a:ext cx="154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Visualization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579EB0-E231-7334-949C-37B9FD3C0835}"/>
              </a:ext>
            </a:extLst>
          </p:cNvPr>
          <p:cNvSpPr txBox="1"/>
          <p:nvPr/>
        </p:nvSpPr>
        <p:spPr>
          <a:xfrm>
            <a:off x="1528993" y="5998951"/>
            <a:ext cx="2921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Attention score matrix in Transformer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A4C487-2D91-2141-35F9-77E5977BC775}"/>
              </a:ext>
            </a:extLst>
          </p:cNvPr>
          <p:cNvSpPr txBox="1"/>
          <p:nvPr/>
        </p:nvSpPr>
        <p:spPr>
          <a:xfrm>
            <a:off x="4643041" y="4469275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-US" altLang="zh-CN" dirty="0"/>
              <a:t>Attention score matrix in Transformer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C51125-28F1-BFF5-CE11-EFCA82333A40}"/>
              </a:ext>
            </a:extLst>
          </p:cNvPr>
          <p:cNvSpPr txBox="1"/>
          <p:nvPr/>
        </p:nvSpPr>
        <p:spPr>
          <a:xfrm>
            <a:off x="5107723" y="4846419"/>
            <a:ext cx="390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The high score are the PCs contains </a:t>
            </a:r>
            <a:r>
              <a:rPr kumimoji="1" lang="en-US" altLang="zh-CN" sz="1600" u="sng" dirty="0">
                <a:solidFill>
                  <a:schemeClr val="bg1">
                    <a:lumMod val="50000"/>
                  </a:schemeClr>
                </a:solidFill>
              </a:rPr>
              <a:t>viral structural proteins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 (tail fiber/baseplate/…)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3D395-D9C0-0642-9935-0E4242E95725}"/>
              </a:ext>
            </a:extLst>
          </p:cNvPr>
          <p:cNvSpPr txBox="1"/>
          <p:nvPr/>
        </p:nvSpPr>
        <p:spPr>
          <a:xfrm>
            <a:off x="1295185" y="1696285"/>
            <a:ext cx="1173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Y-axis: recall</a:t>
            </a:r>
          </a:p>
        </p:txBody>
      </p:sp>
    </p:spTree>
    <p:extLst>
      <p:ext uri="{BB962C8B-B14F-4D97-AF65-F5344CB8AC3E}">
        <p14:creationId xmlns:p14="http://schemas.microsoft.com/office/powerpoint/2010/main" val="90088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2620" y="374656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PhaBOX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2620" y="82946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4FE98-06C0-BBE0-07BD-FDA642132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85"/>
          <a:stretch/>
        </p:blipFill>
        <p:spPr bwMode="auto">
          <a:xfrm>
            <a:off x="385373" y="1156368"/>
            <a:ext cx="6995114" cy="38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46A22FBF-4E6B-12F4-FB27-9F7E478D546B}"/>
              </a:ext>
            </a:extLst>
          </p:cNvPr>
          <p:cNvSpPr txBox="1"/>
          <p:nvPr/>
        </p:nvSpPr>
        <p:spPr>
          <a:xfrm>
            <a:off x="741982" y="5284450"/>
            <a:ext cx="5715968" cy="830997"/>
          </a:xfrm>
          <a:prstGeom prst="rect">
            <a:avLst/>
          </a:prstGeom>
          <a:solidFill>
            <a:srgbClr val="92D050">
              <a:alpha val="24391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https://phage.ee.cityu.edu.hk/</a:t>
            </a:r>
            <a:endParaRPr lang="en-US" sz="2400" dirty="0"/>
          </a:p>
          <a:p>
            <a:r>
              <a:rPr lang="en-US" sz="2400" dirty="0"/>
              <a:t>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29251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9AC25-9B01-D7FF-E9BF-E72573EDC6D6}"/>
              </a:ext>
            </a:extLst>
          </p:cNvPr>
          <p:cNvSpPr txBox="1">
            <a:spLocks/>
          </p:cNvSpPr>
          <p:nvPr/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F9B59455-5E98-42F6-9009-2A51DAFFB730}" type="slidenum">
              <a:rPr lang="en-US" smtClean="0"/>
              <a:pPr>
                <a:spcAft>
                  <a:spcPts val="450"/>
                </a:spcAft>
              </a:pPr>
              <a:t>17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26F4F-CBF6-7734-FF92-6B81184A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55" y="3640765"/>
            <a:ext cx="4387052" cy="1358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A2C9B5-5F6A-A05C-1EBB-AE4C57D8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24" y="1364005"/>
            <a:ext cx="4173383" cy="1467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D39997-5D01-5237-0614-C42F840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" y="3622851"/>
            <a:ext cx="4158929" cy="1358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2ABB04-6F79-4CD0-D2CA-311455EA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1912"/>
            <a:ext cx="4553008" cy="1467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A32F64-DA3A-ADD6-E9D9-0B39DC614732}"/>
              </a:ext>
            </a:extLst>
          </p:cNvPr>
          <p:cNvSpPr txBox="1"/>
          <p:nvPr/>
        </p:nvSpPr>
        <p:spPr>
          <a:xfrm>
            <a:off x="501869" y="2848992"/>
            <a:ext cx="31536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/PhaMer</a:t>
            </a:r>
            <a:endParaRPr kumimoji="1" lang="zh-CN" altLang="en-US" sz="13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81E754-1606-E81D-C433-12227CF533EF}"/>
              </a:ext>
            </a:extLst>
          </p:cNvPr>
          <p:cNvSpPr txBox="1"/>
          <p:nvPr/>
        </p:nvSpPr>
        <p:spPr>
          <a:xfrm>
            <a:off x="624156" y="4998781"/>
            <a:ext cx="3151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/CHERRY</a:t>
            </a:r>
            <a:endParaRPr kumimoji="1" lang="zh-CN" altLang="en-US" sz="135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9EA17E-3B7D-F017-6BD0-13C40667859C}"/>
              </a:ext>
            </a:extLst>
          </p:cNvPr>
          <p:cNvSpPr txBox="1"/>
          <p:nvPr/>
        </p:nvSpPr>
        <p:spPr>
          <a:xfrm>
            <a:off x="5283323" y="4998781"/>
            <a:ext cx="3118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/PhaTYP</a:t>
            </a:r>
            <a:endParaRPr kumimoji="1" lang="zh-CN" altLang="en-US" sz="13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45D70E-B873-CEF9-7C61-79CD480528D2}"/>
              </a:ext>
            </a:extLst>
          </p:cNvPr>
          <p:cNvSpPr txBox="1"/>
          <p:nvPr/>
        </p:nvSpPr>
        <p:spPr>
          <a:xfrm>
            <a:off x="5283323" y="2820426"/>
            <a:ext cx="3172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/PhaGCN</a:t>
            </a:r>
            <a:endParaRPr kumimoji="1" lang="zh-CN" altLang="en-US" sz="135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CFBA69-8E94-7B99-A871-0AF3CB83029E}"/>
              </a:ext>
            </a:extLst>
          </p:cNvPr>
          <p:cNvSpPr txBox="1">
            <a:spLocks/>
          </p:cNvSpPr>
          <p:nvPr/>
        </p:nvSpPr>
        <p:spPr>
          <a:xfrm>
            <a:off x="310887" y="169027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Our tools for phage sequence analysis</a:t>
            </a:r>
          </a:p>
        </p:txBody>
      </p:sp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B3695C4B-A322-D995-D3AC-0A0BCDE13A17}"/>
              </a:ext>
            </a:extLst>
          </p:cNvPr>
          <p:cNvCxnSpPr/>
          <p:nvPr/>
        </p:nvCxnSpPr>
        <p:spPr>
          <a:xfrm>
            <a:off x="328978" y="85269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1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4B56FD91-905E-2C12-0448-985BAA16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19861-D986-0D40-A827-FB0CA594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3" y="5234320"/>
            <a:ext cx="519848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Acknowledgement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08CD1D-4857-8A4F-B4A8-7414C2FA0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62" y="5920144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Funding: HKIDS, GRF, ITF, and City University of Hong Kong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B8EBC-70AB-9718-37F6-22B23BA4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2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5D44-6586-8240-A814-7BE714FC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043791-2F40-214A-9236-2BF1C146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992" y="1213325"/>
            <a:ext cx="2524134" cy="413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9BACA-307F-AD40-933A-E1F22B672733}"/>
              </a:ext>
            </a:extLst>
          </p:cNvPr>
          <p:cNvSpPr/>
          <p:nvPr/>
        </p:nvSpPr>
        <p:spPr>
          <a:xfrm>
            <a:off x="4554199" y="1385345"/>
            <a:ext cx="3334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39DEB-F2C7-E34A-8DDD-8BE3C2DDBE52}"/>
              </a:ext>
            </a:extLst>
          </p:cNvPr>
          <p:cNvSpPr/>
          <p:nvPr/>
        </p:nvSpPr>
        <p:spPr>
          <a:xfrm>
            <a:off x="1020727" y="536099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40749C"/>
                </a:solidFill>
                <a:latin typeface="FranklinGothic-BookItalic"/>
              </a:rPr>
              <a:t>Hong Kong Science Museum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A03A7-1BDC-3E40-B399-2A632F6CF72D}"/>
              </a:ext>
            </a:extLst>
          </p:cNvPr>
          <p:cNvSpPr txBox="1"/>
          <p:nvPr/>
        </p:nvSpPr>
        <p:spPr>
          <a:xfrm>
            <a:off x="3973330" y="3686181"/>
            <a:ext cx="4969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more information, please visit the lab website: </a:t>
            </a:r>
          </a:p>
          <a:p>
            <a:r>
              <a:rPr lang="en-US" dirty="0"/>
              <a:t>https://</a:t>
            </a:r>
            <a:r>
              <a:rPr lang="en-US" dirty="0" err="1"/>
              <a:t>yannisun.github.io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57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BCCD69A-BE21-6A49-73B1-FB7C9D45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3FDA5E-6C12-4BB4-9E17-838C360467A1}" type="slidenum">
              <a:rPr lang="en-US" altLang="zh-CN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C6A4F-6438-DB48-A7C1-490B9753A7DB}"/>
              </a:ext>
            </a:extLst>
          </p:cNvPr>
          <p:cNvSpPr txBox="1"/>
          <p:nvPr/>
        </p:nvSpPr>
        <p:spPr>
          <a:xfrm>
            <a:off x="2647647" y="129600"/>
            <a:ext cx="3610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Viral dark matter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428E3-610D-C445-BA59-659524491D7D}"/>
              </a:ext>
            </a:extLst>
          </p:cNvPr>
          <p:cNvSpPr txBox="1"/>
          <p:nvPr/>
        </p:nvSpPr>
        <p:spPr>
          <a:xfrm>
            <a:off x="1142081" y="2369438"/>
            <a:ext cx="3098030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 most diverse and abundant organisms on Earth</a:t>
            </a:r>
          </a:p>
          <a:p>
            <a:endParaRPr lang="en-US" sz="2000" dirty="0"/>
          </a:p>
          <a:p>
            <a:r>
              <a:rPr lang="en-US" sz="2000" dirty="0"/>
              <a:t>Clinical importance (many pathogens);</a:t>
            </a:r>
          </a:p>
          <a:p>
            <a:r>
              <a:rPr lang="en-US" sz="2000" dirty="0"/>
              <a:t>Important components in natural environments.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5892D-691F-4E43-9623-0B8F348E56EA}"/>
              </a:ext>
            </a:extLst>
          </p:cNvPr>
          <p:cNvSpPr/>
          <p:nvPr/>
        </p:nvSpPr>
        <p:spPr>
          <a:xfrm>
            <a:off x="4096539" y="2051609"/>
            <a:ext cx="3194563" cy="3157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30627F-86F1-7047-B30B-0D677F249723}"/>
              </a:ext>
            </a:extLst>
          </p:cNvPr>
          <p:cNvGrpSpPr/>
          <p:nvPr/>
        </p:nvGrpSpPr>
        <p:grpSpPr>
          <a:xfrm>
            <a:off x="4454790" y="2258414"/>
            <a:ext cx="2717219" cy="3384646"/>
            <a:chOff x="2796852" y="2385737"/>
            <a:chExt cx="3276217" cy="4222260"/>
          </a:xfrm>
          <a:noFill/>
        </p:grpSpPr>
        <p:pic>
          <p:nvPicPr>
            <p:cNvPr id="9" name="图片 43">
              <a:extLst>
                <a:ext uri="{FF2B5EF4-FFF2-40B4-BE49-F238E27FC236}">
                  <a16:creationId xmlns:a16="http://schemas.microsoft.com/office/drawing/2014/main" id="{86BD0568-FDC4-2F4B-8ED6-004A56EB9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852" y="2398586"/>
              <a:ext cx="2559800" cy="3938577"/>
            </a:xfrm>
            <a:prstGeom prst="rect">
              <a:avLst/>
            </a:prstGeom>
            <a:grpFill/>
          </p:spPr>
        </p:pic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66251651-0B1A-BC42-9EE9-5450B6A5FDB9}"/>
                </a:ext>
              </a:extLst>
            </p:cNvPr>
            <p:cNvCxnSpPr/>
            <p:nvPr/>
          </p:nvCxnSpPr>
          <p:spPr>
            <a:xfrm flipH="1">
              <a:off x="4493710" y="2662466"/>
              <a:ext cx="515319" cy="347488"/>
            </a:xfrm>
            <a:prstGeom prst="line">
              <a:avLst/>
            </a:prstGeom>
            <a:grpFill/>
            <a:ln w="19050">
              <a:solidFill>
                <a:srgbClr val="B5B6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45">
              <a:extLst>
                <a:ext uri="{FF2B5EF4-FFF2-40B4-BE49-F238E27FC236}">
                  <a16:creationId xmlns:a16="http://schemas.microsoft.com/office/drawing/2014/main" id="{6D325580-340F-B642-AFB9-88929B2F12EB}"/>
                </a:ext>
              </a:extLst>
            </p:cNvPr>
            <p:cNvSpPr/>
            <p:nvPr/>
          </p:nvSpPr>
          <p:spPr>
            <a:xfrm>
              <a:off x="4922602" y="2385737"/>
              <a:ext cx="1085746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Known viruses</a:t>
              </a:r>
              <a:endParaRPr lang="zh-CN" altLang="en-US" sz="1200" dirty="0"/>
            </a:p>
          </p:txBody>
        </p: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46E1A211-5AFF-2B4C-8BA3-FB3E80748F2A}"/>
                </a:ext>
              </a:extLst>
            </p:cNvPr>
            <p:cNvCxnSpPr/>
            <p:nvPr/>
          </p:nvCxnSpPr>
          <p:spPr>
            <a:xfrm flipH="1" flipV="1">
              <a:off x="4587180" y="4962923"/>
              <a:ext cx="670845" cy="327589"/>
            </a:xfrm>
            <a:prstGeom prst="line">
              <a:avLst/>
            </a:prstGeom>
            <a:grpFill/>
            <a:ln w="19050">
              <a:solidFill>
                <a:srgbClr val="0035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47">
              <a:extLst>
                <a:ext uri="{FF2B5EF4-FFF2-40B4-BE49-F238E27FC236}">
                  <a16:creationId xmlns:a16="http://schemas.microsoft.com/office/drawing/2014/main" id="{B77DCF0F-F09A-C64C-88E4-02AA6A7741F2}"/>
                </a:ext>
              </a:extLst>
            </p:cNvPr>
            <p:cNvSpPr/>
            <p:nvPr/>
          </p:nvSpPr>
          <p:spPr>
            <a:xfrm>
              <a:off x="5130952" y="5272060"/>
              <a:ext cx="942117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New viruses</a:t>
              </a:r>
              <a:endParaRPr lang="zh-CN" altLang="en-US" sz="1200" dirty="0"/>
            </a:p>
          </p:txBody>
        </p:sp>
        <p:pic>
          <p:nvPicPr>
            <p:cNvPr id="14" name="图片 48">
              <a:extLst>
                <a:ext uri="{FF2B5EF4-FFF2-40B4-BE49-F238E27FC236}">
                  <a16:creationId xmlns:a16="http://schemas.microsoft.com/office/drawing/2014/main" id="{88D52DCD-A0E8-1F4F-A810-BE387AAC4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970" y="2916456"/>
              <a:ext cx="2399244" cy="369154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72520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5974" y="2721114"/>
            <a:ext cx="357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Host Prediction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10F3C-8503-BD97-0387-325BA05A0189}"/>
              </a:ext>
            </a:extLst>
          </p:cNvPr>
          <p:cNvSpPr txBox="1"/>
          <p:nvPr/>
        </p:nvSpPr>
        <p:spPr>
          <a:xfrm>
            <a:off x="4672726" y="2709302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using GCN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42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307-76AA-8E44-993F-0E92F455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02" y="45947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608C-EC51-D247-ACE4-1BB58A11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71" y="1118871"/>
            <a:ext cx="4267591" cy="1825976"/>
          </a:xfrm>
        </p:spPr>
        <p:txBody>
          <a:bodyPr>
            <a:normAutofit/>
          </a:bodyPr>
          <a:lstStyle/>
          <a:p>
            <a:r>
              <a:rPr lang="en-US" sz="2400" dirty="0"/>
              <a:t>Given a phage sequence, identify its bacterial hosts</a:t>
            </a:r>
          </a:p>
          <a:p>
            <a:pPr lvl="1"/>
            <a:r>
              <a:rPr lang="en-US" sz="2000" dirty="0"/>
              <a:t>Hosts’ strains, species, genus, family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6905-5A81-5449-8009-01ABB26B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0E9C94-3F9D-3D43-BF45-4131EE7D1889}"/>
              </a:ext>
            </a:extLst>
          </p:cNvPr>
          <p:cNvGrpSpPr/>
          <p:nvPr/>
        </p:nvGrpSpPr>
        <p:grpSpPr>
          <a:xfrm>
            <a:off x="6578840" y="389827"/>
            <a:ext cx="1815620" cy="1963365"/>
            <a:chOff x="5744254" y="1487707"/>
            <a:chExt cx="1815620" cy="1963365"/>
          </a:xfrm>
        </p:grpSpPr>
        <p:pic>
          <p:nvPicPr>
            <p:cNvPr id="5" name="图片 38">
              <a:extLst>
                <a:ext uri="{FF2B5EF4-FFF2-40B4-BE49-F238E27FC236}">
                  <a16:creationId xmlns:a16="http://schemas.microsoft.com/office/drawing/2014/main" id="{0CFAA17B-DC48-5F4B-82A3-8D9B1346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696661">
              <a:off x="6320699" y="1785168"/>
              <a:ext cx="292871" cy="319496"/>
            </a:xfrm>
            <a:prstGeom prst="rect">
              <a:avLst/>
            </a:prstGeom>
          </p:spPr>
        </p:pic>
        <p:sp>
          <p:nvSpPr>
            <p:cNvPr id="6" name="圆角矩形 19">
              <a:extLst>
                <a:ext uri="{FF2B5EF4-FFF2-40B4-BE49-F238E27FC236}">
                  <a16:creationId xmlns:a16="http://schemas.microsoft.com/office/drawing/2014/main" id="{6B2C69F3-8EA2-9F4B-9A56-536B00628598}"/>
                </a:ext>
              </a:extLst>
            </p:cNvPr>
            <p:cNvSpPr/>
            <p:nvPr/>
          </p:nvSpPr>
          <p:spPr>
            <a:xfrm>
              <a:off x="5744254" y="2109408"/>
              <a:ext cx="1815620" cy="13324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20">
              <a:extLst>
                <a:ext uri="{FF2B5EF4-FFF2-40B4-BE49-F238E27FC236}">
                  <a16:creationId xmlns:a16="http://schemas.microsoft.com/office/drawing/2014/main" id="{60C5FA74-EA7B-9142-BC5A-83775F51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6" y="2368064"/>
              <a:ext cx="417360" cy="207642"/>
            </a:xfrm>
            <a:prstGeom prst="rect">
              <a:avLst/>
            </a:prstGeom>
          </p:spPr>
        </p:pic>
        <p:pic>
          <p:nvPicPr>
            <p:cNvPr id="8" name="图片 22">
              <a:extLst>
                <a:ext uri="{FF2B5EF4-FFF2-40B4-BE49-F238E27FC236}">
                  <a16:creationId xmlns:a16="http://schemas.microsoft.com/office/drawing/2014/main" id="{DA5D61E3-BBF1-F445-807D-7A9C9FE8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027163" y="3078811"/>
              <a:ext cx="417360" cy="207642"/>
            </a:xfrm>
            <a:prstGeom prst="rect">
              <a:avLst/>
            </a:prstGeom>
          </p:spPr>
        </p:pic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83CDD015-2137-3041-AB1E-45388B15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311708" y="2613686"/>
              <a:ext cx="417360" cy="207642"/>
            </a:xfrm>
            <a:prstGeom prst="rect">
              <a:avLst/>
            </a:prstGeom>
          </p:spPr>
        </p:pic>
        <p:pic>
          <p:nvPicPr>
            <p:cNvPr id="10" name="图片 35">
              <a:extLst>
                <a:ext uri="{FF2B5EF4-FFF2-40B4-BE49-F238E27FC236}">
                  <a16:creationId xmlns:a16="http://schemas.microsoft.com/office/drawing/2014/main" id="{F95C28E7-F060-7B42-9836-1C8CAA3A1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5598">
              <a:off x="7015776" y="2408994"/>
              <a:ext cx="417360" cy="207642"/>
            </a:xfrm>
            <a:prstGeom prst="rect">
              <a:avLst/>
            </a:prstGeom>
          </p:spPr>
        </p:pic>
        <p:pic>
          <p:nvPicPr>
            <p:cNvPr id="11" name="图片 41">
              <a:extLst>
                <a:ext uri="{FF2B5EF4-FFF2-40B4-BE49-F238E27FC236}">
                  <a16:creationId xmlns:a16="http://schemas.microsoft.com/office/drawing/2014/main" id="{4001BC03-32B0-B14A-8F27-08DDBA8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788003" y="2498244"/>
              <a:ext cx="296044" cy="321420"/>
            </a:xfrm>
            <a:prstGeom prst="rect">
              <a:avLst/>
            </a:prstGeom>
          </p:spPr>
        </p:pic>
        <p:pic>
          <p:nvPicPr>
            <p:cNvPr id="12" name="图片 42">
              <a:extLst>
                <a:ext uri="{FF2B5EF4-FFF2-40B4-BE49-F238E27FC236}">
                  <a16:creationId xmlns:a16="http://schemas.microsoft.com/office/drawing/2014/main" id="{5C34D71A-F7C6-2C4C-8FC8-98027134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559448" y="2124107"/>
              <a:ext cx="296044" cy="321420"/>
            </a:xfrm>
            <a:prstGeom prst="rect">
              <a:avLst/>
            </a:prstGeom>
          </p:spPr>
        </p:pic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5103BE03-CBBD-2940-8910-2B6D00E60506}"/>
                </a:ext>
              </a:extLst>
            </p:cNvPr>
            <p:cNvSpPr txBox="1"/>
            <p:nvPr/>
          </p:nvSpPr>
          <p:spPr>
            <a:xfrm>
              <a:off x="5958630" y="1487707"/>
              <a:ext cx="1472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Phages (targeted)</a:t>
              </a:r>
              <a:endParaRPr lang="zh-CN" altLang="en-US" sz="1400" dirty="0"/>
            </a:p>
          </p:txBody>
        </p:sp>
        <p:pic>
          <p:nvPicPr>
            <p:cNvPr id="14" name="图片 47">
              <a:extLst>
                <a:ext uri="{FF2B5EF4-FFF2-40B4-BE49-F238E27FC236}">
                  <a16:creationId xmlns:a16="http://schemas.microsoft.com/office/drawing/2014/main" id="{79C02FD8-0BBF-694B-8C53-370E3588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3550">
              <a:off x="6760981" y="1971895"/>
              <a:ext cx="296044" cy="321420"/>
            </a:xfrm>
            <a:prstGeom prst="rect">
              <a:avLst/>
            </a:prstGeom>
          </p:spPr>
        </p:pic>
        <p:pic>
          <p:nvPicPr>
            <p:cNvPr id="15" name="图片 3">
              <a:extLst>
                <a:ext uri="{FF2B5EF4-FFF2-40B4-BE49-F238E27FC236}">
                  <a16:creationId xmlns:a16="http://schemas.microsoft.com/office/drawing/2014/main" id="{9730003D-D214-B843-B41A-9A7037C9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1984">
              <a:off x="6936589" y="3038308"/>
              <a:ext cx="390493" cy="194275"/>
            </a:xfrm>
            <a:prstGeom prst="rect">
              <a:avLst/>
            </a:prstGeom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2C751CF1-431F-DB47-B65A-16B6B9711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683" y="2808406"/>
              <a:ext cx="634707" cy="6426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C0645FC-4F82-72FB-7018-DA5D49AE4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987" y="2484790"/>
            <a:ext cx="6049663" cy="3245086"/>
          </a:xfrm>
          <a:prstGeom prst="rect">
            <a:avLst/>
          </a:prstGeom>
        </p:spPr>
      </p:pic>
      <p:cxnSp>
        <p:nvCxnSpPr>
          <p:cNvPr id="19" name="直接连接符 8">
            <a:extLst>
              <a:ext uri="{FF2B5EF4-FFF2-40B4-BE49-F238E27FC236}">
                <a16:creationId xmlns:a16="http://schemas.microsoft.com/office/drawing/2014/main" id="{5A7C1BD0-B0D3-4814-E8D2-6B0FC9C8530C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1B4CCE5-17CD-9556-C2EA-DCEC78D06C55}"/>
              </a:ext>
            </a:extLst>
          </p:cNvPr>
          <p:cNvSpPr txBox="1"/>
          <p:nvPr/>
        </p:nvSpPr>
        <p:spPr>
          <a:xfrm>
            <a:off x="1232786" y="5739129"/>
            <a:ext cx="6741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Azimi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Mosadegh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Nasiri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 J.,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Sabour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Karimaei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&amp; Nasser, A. (2019). Phage therapy as a renewed therapeutic approach to mycobacterial infections: a comprehensive review.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Infection and drug resistance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2943.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8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03B375-6204-0791-4BE5-B504F60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22" y="575436"/>
            <a:ext cx="2027128" cy="1467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9115E3-D3AE-8703-4A18-6E0BF87901D1}"/>
              </a:ext>
            </a:extLst>
          </p:cNvPr>
          <p:cNvSpPr txBox="1"/>
          <p:nvPr/>
        </p:nvSpPr>
        <p:spPr>
          <a:xfrm>
            <a:off x="741238" y="1497364"/>
            <a:ext cx="471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Lack known virus-host interactions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685D05-BEC0-5312-887A-2D5FDB04C72A}"/>
              </a:ext>
            </a:extLst>
          </p:cNvPr>
          <p:cNvSpPr txBox="1"/>
          <p:nvPr/>
        </p:nvSpPr>
        <p:spPr>
          <a:xfrm>
            <a:off x="741238" y="4222058"/>
            <a:ext cx="777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 Not all phages share common regions with their host genomes  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06E2C-6E45-A4B6-45A8-7DF5BD0023C1}"/>
              </a:ext>
            </a:extLst>
          </p:cNvPr>
          <p:cNvSpPr txBox="1"/>
          <p:nvPr/>
        </p:nvSpPr>
        <p:spPr>
          <a:xfrm>
            <a:off x="818553" y="2255837"/>
            <a:ext cx="7321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The number of known interactions dated up to 2020 only accounted for ~40% (1,940) of the phages at the NCBI </a:t>
            </a:r>
            <a:r>
              <a:rPr kumimoji="1" lang="en" altLang="zh-CN" dirty="0" err="1">
                <a:solidFill>
                  <a:schemeClr val="bg1">
                    <a:lumMod val="50000"/>
                  </a:schemeClr>
                </a:solidFill>
              </a:rPr>
              <a:t>RefSeq</a:t>
            </a:r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Among the 60,105 prokaryotic genomes at the NCBI RefSeq, only 223 kinds of species have annotated interactions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EEB201-B029-D3E4-B752-403289DBF227}"/>
              </a:ext>
            </a:extLst>
          </p:cNvPr>
          <p:cNvSpPr txBox="1"/>
          <p:nvPr/>
        </p:nvSpPr>
        <p:spPr>
          <a:xfrm>
            <a:off x="1025398" y="5173788"/>
            <a:ext cx="7937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~24% phages do not have significant alignments (e-value &lt; 1e-5) with their hosts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Thus, alignment-based methods have limited host prediction ability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0E06986-C9CC-9930-D5CD-2BBBBA67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22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534AAE-286F-265F-FD09-2A30EF139D34}"/>
              </a:ext>
            </a:extLst>
          </p:cNvPr>
          <p:cNvSpPr txBox="1"/>
          <p:nvPr/>
        </p:nvSpPr>
        <p:spPr>
          <a:xfrm>
            <a:off x="373989" y="394176"/>
            <a:ext cx="793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701944"/>
                </a:solidFill>
                <a:latin typeface="+mn-lt"/>
              </a:rPr>
              <a:t>Host prediction: challenges</a:t>
            </a:r>
          </a:p>
        </p:txBody>
      </p:sp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82487321-B6C9-093B-706B-D567BBB81609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2178" y="461624"/>
            <a:ext cx="44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Semi-supervised learning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4277" y="1830154"/>
            <a:ext cx="6616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on both labeled (known phages) and unlabeled (test) sequences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30967" y="1349756"/>
            <a:ext cx="8047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Limited known phages and large sequencing data </a:t>
            </a:r>
            <a:r>
              <a:rPr lang="en-US" altLang="zh-CN" dirty="0">
                <a:sym typeface="Wingdings" pitchFamily="2" charset="2"/>
              </a:rPr>
              <a:t> semi-supervised learning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30967" y="27784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Graph convolutional network (</a:t>
            </a:r>
            <a:r>
              <a:rPr lang="en-US" altLang="zh-CN" b="1" dirty="0"/>
              <a:t>GCN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44277" y="3241472"/>
            <a:ext cx="6324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Modeling the topological relationship between samples</a:t>
            </a:r>
            <a:endParaRPr lang="zh-CN" altLang="en-US" sz="1600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46315" y="9517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2"/>
          <p:cNvSpPr txBox="1">
            <a:spLocks/>
          </p:cNvSpPr>
          <p:nvPr/>
        </p:nvSpPr>
        <p:spPr>
          <a:xfrm>
            <a:off x="7988755" y="564318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066958" y="86942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66958" y="91152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71439" y="6098743"/>
            <a:ext cx="1138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Knowledge graph</a:t>
            </a:r>
          </a:p>
        </p:txBody>
      </p:sp>
      <p:sp>
        <p:nvSpPr>
          <p:cNvPr id="21" name="五边形 20"/>
          <p:cNvSpPr/>
          <p:nvPr/>
        </p:nvSpPr>
        <p:spPr>
          <a:xfrm>
            <a:off x="727275" y="287092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1068288" y="287091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727275" y="144684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1068288" y="144684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69A452-5C8F-8F07-4F2B-3060DE3E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02" y="3601716"/>
            <a:ext cx="3101146" cy="2497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228600-7DA6-0CFC-C7B3-8E4CF19F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92" y="3590871"/>
            <a:ext cx="1985832" cy="25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7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992" y="432649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Graph Convolutional Neural Network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89" y="3516377"/>
            <a:ext cx="4787193" cy="2748996"/>
          </a:xfrm>
          <a:prstGeom prst="rect">
            <a:avLst/>
          </a:prstGeom>
        </p:spPr>
      </p:pic>
      <p:sp>
        <p:nvSpPr>
          <p:cNvPr id="279" name="矩形 278"/>
          <p:cNvSpPr/>
          <p:nvPr/>
        </p:nvSpPr>
        <p:spPr>
          <a:xfrm>
            <a:off x="1884367" y="3691424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Structure</a:t>
            </a:r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83992" y="929888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灯片编号占位符 2"/>
          <p:cNvSpPr txBox="1">
            <a:spLocks/>
          </p:cNvSpPr>
          <p:nvPr/>
        </p:nvSpPr>
        <p:spPr>
          <a:xfrm>
            <a:off x="7900527" y="553609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043524" y="862591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043524" y="904690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五边形 79"/>
          <p:cNvSpPr/>
          <p:nvPr/>
        </p:nvSpPr>
        <p:spPr>
          <a:xfrm>
            <a:off x="1368586" y="3788511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燕尾形 80"/>
          <p:cNvSpPr/>
          <p:nvPr/>
        </p:nvSpPr>
        <p:spPr>
          <a:xfrm>
            <a:off x="1709599" y="3788510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179597" y="6212254"/>
            <a:ext cx="33178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    </a:t>
            </a:r>
            <a:r>
              <a:rPr lang="en-US" altLang="zh-CN" sz="1050" dirty="0"/>
              <a:t>Graph convolutional neural network structure</a:t>
            </a:r>
            <a:endParaRPr lang="zh-CN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21" y="1947502"/>
            <a:ext cx="25146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57F08-042B-9844-8350-085F00F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24</a:t>
            </a:fld>
            <a:endParaRPr lang="zh-CN" altLang="en-US"/>
          </a:p>
        </p:txBody>
      </p:sp>
      <p:cxnSp>
        <p:nvCxnSpPr>
          <p:cNvPr id="89" name="直接连接符 209">
            <a:extLst>
              <a:ext uri="{FF2B5EF4-FFF2-40B4-BE49-F238E27FC236}">
                <a16:creationId xmlns:a16="http://schemas.microsoft.com/office/drawing/2014/main" id="{0F67BFEF-8D57-8C4D-AD67-383195CE16C9}"/>
              </a:ext>
            </a:extLst>
          </p:cNvPr>
          <p:cNvCxnSpPr>
            <a:stCxn id="104" idx="0"/>
            <a:endCxn id="92" idx="4"/>
          </p:cNvCxnSpPr>
          <p:nvPr/>
        </p:nvCxnSpPr>
        <p:spPr>
          <a:xfrm flipH="1" flipV="1">
            <a:off x="3165511" y="2769197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210">
            <a:extLst>
              <a:ext uri="{FF2B5EF4-FFF2-40B4-BE49-F238E27FC236}">
                <a16:creationId xmlns:a16="http://schemas.microsoft.com/office/drawing/2014/main" id="{DD32F96B-9E32-C946-A18A-C3A1A2655779}"/>
              </a:ext>
            </a:extLst>
          </p:cNvPr>
          <p:cNvCxnSpPr>
            <a:endCxn id="92" idx="1"/>
          </p:cNvCxnSpPr>
          <p:nvPr/>
        </p:nvCxnSpPr>
        <p:spPr>
          <a:xfrm>
            <a:off x="2761924" y="2340275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211">
            <a:extLst>
              <a:ext uri="{FF2B5EF4-FFF2-40B4-BE49-F238E27FC236}">
                <a16:creationId xmlns:a16="http://schemas.microsoft.com/office/drawing/2014/main" id="{9272B8D9-BA2C-7E47-9715-2627A4A3E698}"/>
              </a:ext>
            </a:extLst>
          </p:cNvPr>
          <p:cNvCxnSpPr>
            <a:stCxn id="104" idx="2"/>
            <a:endCxn id="94" idx="5"/>
          </p:cNvCxnSpPr>
          <p:nvPr/>
        </p:nvCxnSpPr>
        <p:spPr>
          <a:xfrm flipH="1" flipV="1">
            <a:off x="2771372" y="2872715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3773A1CB-175C-5B4C-975F-C7A5336A6EA8}"/>
              </a:ext>
            </a:extLst>
          </p:cNvPr>
          <p:cNvSpPr/>
          <p:nvPr/>
        </p:nvSpPr>
        <p:spPr>
          <a:xfrm>
            <a:off x="3059704" y="255758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3" name="直接连接符 213">
            <a:extLst>
              <a:ext uri="{FF2B5EF4-FFF2-40B4-BE49-F238E27FC236}">
                <a16:creationId xmlns:a16="http://schemas.microsoft.com/office/drawing/2014/main" id="{261C337D-6E18-894B-A15B-175469270EC2}"/>
              </a:ext>
            </a:extLst>
          </p:cNvPr>
          <p:cNvCxnSpPr>
            <a:stCxn id="104" idx="2"/>
            <a:endCxn id="102" idx="6"/>
          </p:cNvCxnSpPr>
          <p:nvPr/>
        </p:nvCxnSpPr>
        <p:spPr>
          <a:xfrm flipH="1">
            <a:off x="2760534" y="3110991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E196527D-A4E2-7548-B8B2-C0387DEABA5F}"/>
              </a:ext>
            </a:extLst>
          </p:cNvPr>
          <p:cNvSpPr/>
          <p:nvPr/>
        </p:nvSpPr>
        <p:spPr>
          <a:xfrm>
            <a:off x="2590749" y="2692092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5" name="直接连接符 215">
            <a:extLst>
              <a:ext uri="{FF2B5EF4-FFF2-40B4-BE49-F238E27FC236}">
                <a16:creationId xmlns:a16="http://schemas.microsoft.com/office/drawing/2014/main" id="{A3368F89-45E8-D040-9A91-23495DA67B5B}"/>
              </a:ext>
            </a:extLst>
          </p:cNvPr>
          <p:cNvCxnSpPr>
            <a:stCxn id="94" idx="4"/>
            <a:endCxn id="102" idx="0"/>
          </p:cNvCxnSpPr>
          <p:nvPr/>
        </p:nvCxnSpPr>
        <p:spPr>
          <a:xfrm flipH="1">
            <a:off x="2654728" y="2903705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216">
            <a:extLst>
              <a:ext uri="{FF2B5EF4-FFF2-40B4-BE49-F238E27FC236}">
                <a16:creationId xmlns:a16="http://schemas.microsoft.com/office/drawing/2014/main" id="{B648846D-1B1A-8547-A10A-45EC1FE74865}"/>
              </a:ext>
            </a:extLst>
          </p:cNvPr>
          <p:cNvCxnSpPr>
            <a:stCxn id="94" idx="0"/>
          </p:cNvCxnSpPr>
          <p:nvPr/>
        </p:nvCxnSpPr>
        <p:spPr>
          <a:xfrm flipV="1">
            <a:off x="2696556" y="2340275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3D7F9364-0545-4C43-B46E-36C13641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34" y="2028592"/>
            <a:ext cx="111395" cy="139438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FD094EC-F917-174E-8358-25DB31B4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792" y="3335907"/>
            <a:ext cx="122263" cy="153042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9977F9F8-3F10-724A-9060-EEF19D5E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71" y="2582710"/>
            <a:ext cx="122263" cy="153042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D9140FA-55A3-F742-B809-D160C2D4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94" y="2559215"/>
            <a:ext cx="122263" cy="153042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7130FE67-8732-A84D-831E-76CA8892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08" y="2887086"/>
            <a:ext cx="122263" cy="153042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9FB1CBE2-93F4-3B47-81DA-8315CE31DFB0}"/>
              </a:ext>
            </a:extLst>
          </p:cNvPr>
          <p:cNvSpPr/>
          <p:nvPr/>
        </p:nvSpPr>
        <p:spPr>
          <a:xfrm>
            <a:off x="2548921" y="325866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2DA415-1FF3-DF4B-9F94-90C5F1C942FF}"/>
              </a:ext>
            </a:extLst>
          </p:cNvPr>
          <p:cNvSpPr/>
          <p:nvPr/>
        </p:nvSpPr>
        <p:spPr>
          <a:xfrm>
            <a:off x="2641944" y="2118081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AD9E4B07-C321-B744-8A20-2CB8ACA8E71C}"/>
              </a:ext>
            </a:extLst>
          </p:cNvPr>
          <p:cNvSpPr/>
          <p:nvPr/>
        </p:nvSpPr>
        <p:spPr>
          <a:xfrm>
            <a:off x="3185210" y="3005184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5" name="直接连接符 225">
            <a:extLst>
              <a:ext uri="{FF2B5EF4-FFF2-40B4-BE49-F238E27FC236}">
                <a16:creationId xmlns:a16="http://schemas.microsoft.com/office/drawing/2014/main" id="{08AB8095-0A2D-7E4B-8F84-866226BE46C7}"/>
              </a:ext>
            </a:extLst>
          </p:cNvPr>
          <p:cNvCxnSpPr>
            <a:stCxn id="120" idx="0"/>
            <a:endCxn id="108" idx="4"/>
          </p:cNvCxnSpPr>
          <p:nvPr/>
        </p:nvCxnSpPr>
        <p:spPr>
          <a:xfrm flipH="1" flipV="1">
            <a:off x="5052400" y="2790132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226">
            <a:extLst>
              <a:ext uri="{FF2B5EF4-FFF2-40B4-BE49-F238E27FC236}">
                <a16:creationId xmlns:a16="http://schemas.microsoft.com/office/drawing/2014/main" id="{EE369744-6BFE-2B40-8F72-848A63D32D7D}"/>
              </a:ext>
            </a:extLst>
          </p:cNvPr>
          <p:cNvCxnSpPr>
            <a:endCxn id="108" idx="1"/>
          </p:cNvCxnSpPr>
          <p:nvPr/>
        </p:nvCxnSpPr>
        <p:spPr>
          <a:xfrm>
            <a:off x="4648813" y="2361210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227">
            <a:extLst>
              <a:ext uri="{FF2B5EF4-FFF2-40B4-BE49-F238E27FC236}">
                <a16:creationId xmlns:a16="http://schemas.microsoft.com/office/drawing/2014/main" id="{A238DEA0-7E0B-5B40-8843-919ACECF53B8}"/>
              </a:ext>
            </a:extLst>
          </p:cNvPr>
          <p:cNvCxnSpPr>
            <a:stCxn id="120" idx="2"/>
            <a:endCxn id="110" idx="5"/>
          </p:cNvCxnSpPr>
          <p:nvPr/>
        </p:nvCxnSpPr>
        <p:spPr>
          <a:xfrm flipH="1" flipV="1">
            <a:off x="4658261" y="2893650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37CFC16F-81DD-1E44-80CE-FF93C565A083}"/>
              </a:ext>
            </a:extLst>
          </p:cNvPr>
          <p:cNvSpPr/>
          <p:nvPr/>
        </p:nvSpPr>
        <p:spPr>
          <a:xfrm>
            <a:off x="4946593" y="2578519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9" name="直接连接符 229">
            <a:extLst>
              <a:ext uri="{FF2B5EF4-FFF2-40B4-BE49-F238E27FC236}">
                <a16:creationId xmlns:a16="http://schemas.microsoft.com/office/drawing/2014/main" id="{09139305-D3A4-E540-9D54-C016D478404B}"/>
              </a:ext>
            </a:extLst>
          </p:cNvPr>
          <p:cNvCxnSpPr>
            <a:stCxn id="120" idx="2"/>
            <a:endCxn id="118" idx="6"/>
          </p:cNvCxnSpPr>
          <p:nvPr/>
        </p:nvCxnSpPr>
        <p:spPr>
          <a:xfrm flipH="1">
            <a:off x="4647423" y="3131926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椭圆 109">
            <a:extLst>
              <a:ext uri="{FF2B5EF4-FFF2-40B4-BE49-F238E27FC236}">
                <a16:creationId xmlns:a16="http://schemas.microsoft.com/office/drawing/2014/main" id="{9AAD73A3-5028-1C40-AC4F-88AE086DE85C}"/>
              </a:ext>
            </a:extLst>
          </p:cNvPr>
          <p:cNvSpPr/>
          <p:nvPr/>
        </p:nvSpPr>
        <p:spPr>
          <a:xfrm>
            <a:off x="4477638" y="2713027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1" name="直接连接符 231">
            <a:extLst>
              <a:ext uri="{FF2B5EF4-FFF2-40B4-BE49-F238E27FC236}">
                <a16:creationId xmlns:a16="http://schemas.microsoft.com/office/drawing/2014/main" id="{D7076680-F793-7441-8B0A-3A3EC99F2ADA}"/>
              </a:ext>
            </a:extLst>
          </p:cNvPr>
          <p:cNvCxnSpPr>
            <a:stCxn id="110" idx="4"/>
            <a:endCxn id="118" idx="0"/>
          </p:cNvCxnSpPr>
          <p:nvPr/>
        </p:nvCxnSpPr>
        <p:spPr>
          <a:xfrm flipH="1">
            <a:off x="4541617" y="2924640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232">
            <a:extLst>
              <a:ext uri="{FF2B5EF4-FFF2-40B4-BE49-F238E27FC236}">
                <a16:creationId xmlns:a16="http://schemas.microsoft.com/office/drawing/2014/main" id="{9FCFF57E-ABA0-254D-96D2-D984131035E4}"/>
              </a:ext>
            </a:extLst>
          </p:cNvPr>
          <p:cNvCxnSpPr>
            <a:stCxn id="110" idx="0"/>
          </p:cNvCxnSpPr>
          <p:nvPr/>
        </p:nvCxnSpPr>
        <p:spPr>
          <a:xfrm flipV="1">
            <a:off x="4583445" y="2361210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3" name="图片 112">
            <a:extLst>
              <a:ext uri="{FF2B5EF4-FFF2-40B4-BE49-F238E27FC236}">
                <a16:creationId xmlns:a16="http://schemas.microsoft.com/office/drawing/2014/main" id="{741A395E-CAF3-5544-AB90-EA53728C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23" y="2049527"/>
            <a:ext cx="111395" cy="13943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BBDC146D-833A-C743-BE80-DC90C31B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81" y="3356842"/>
            <a:ext cx="122263" cy="153042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E3862CF6-BC30-3C45-9259-56E7CF1C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460" y="2603645"/>
            <a:ext cx="122263" cy="153042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53283A92-1A2F-6F4F-98E8-8AACAB8F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3" y="2580150"/>
            <a:ext cx="122263" cy="153042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223654BC-6439-5C40-AEFD-5F6D074E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97" y="2908021"/>
            <a:ext cx="122263" cy="153042"/>
          </a:xfrm>
          <a:prstGeom prst="rect">
            <a:avLst/>
          </a:prstGeom>
        </p:spPr>
      </p:pic>
      <p:sp>
        <p:nvSpPr>
          <p:cNvPr id="118" name="椭圆 117">
            <a:extLst>
              <a:ext uri="{FF2B5EF4-FFF2-40B4-BE49-F238E27FC236}">
                <a16:creationId xmlns:a16="http://schemas.microsoft.com/office/drawing/2014/main" id="{A81F3099-C697-B14D-8260-C4A3F591DCDA}"/>
              </a:ext>
            </a:extLst>
          </p:cNvPr>
          <p:cNvSpPr/>
          <p:nvPr/>
        </p:nvSpPr>
        <p:spPr>
          <a:xfrm>
            <a:off x="4435810" y="3279602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A49D574B-CF1E-8744-A80C-D57995141A05}"/>
              </a:ext>
            </a:extLst>
          </p:cNvPr>
          <p:cNvSpPr/>
          <p:nvPr/>
        </p:nvSpPr>
        <p:spPr>
          <a:xfrm>
            <a:off x="4528833" y="2139016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B9400E75-F7E0-A543-A590-3CEF67C6A741}"/>
              </a:ext>
            </a:extLst>
          </p:cNvPr>
          <p:cNvSpPr/>
          <p:nvPr/>
        </p:nvSpPr>
        <p:spPr>
          <a:xfrm>
            <a:off x="5072099" y="302611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1" name="直接箭头连接符 241">
            <a:extLst>
              <a:ext uri="{FF2B5EF4-FFF2-40B4-BE49-F238E27FC236}">
                <a16:creationId xmlns:a16="http://schemas.microsoft.com/office/drawing/2014/main" id="{2423965E-F517-0F4D-9A94-BB925D8FE5BD}"/>
              </a:ext>
            </a:extLst>
          </p:cNvPr>
          <p:cNvCxnSpPr>
            <a:cxnSpLocks/>
          </p:cNvCxnSpPr>
          <p:nvPr/>
        </p:nvCxnSpPr>
        <p:spPr>
          <a:xfrm flipH="1">
            <a:off x="4503222" y="2400578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246">
            <a:extLst>
              <a:ext uri="{FF2B5EF4-FFF2-40B4-BE49-F238E27FC236}">
                <a16:creationId xmlns:a16="http://schemas.microsoft.com/office/drawing/2014/main" id="{08D8D4B0-8889-C24C-8A2A-E65910818130}"/>
              </a:ext>
            </a:extLst>
          </p:cNvPr>
          <p:cNvCxnSpPr>
            <a:cxnSpLocks/>
          </p:cNvCxnSpPr>
          <p:nvPr/>
        </p:nvCxnSpPr>
        <p:spPr>
          <a:xfrm flipV="1">
            <a:off x="4443915" y="2971739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247">
            <a:extLst>
              <a:ext uri="{FF2B5EF4-FFF2-40B4-BE49-F238E27FC236}">
                <a16:creationId xmlns:a16="http://schemas.microsoft.com/office/drawing/2014/main" id="{4FB952FF-3E71-0144-AE3B-64108BE415E3}"/>
              </a:ext>
            </a:extLst>
          </p:cNvPr>
          <p:cNvCxnSpPr>
            <a:cxnSpLocks/>
          </p:cNvCxnSpPr>
          <p:nvPr/>
        </p:nvCxnSpPr>
        <p:spPr>
          <a:xfrm flipH="1" flipV="1">
            <a:off x="4667676" y="3009187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250">
            <a:extLst>
              <a:ext uri="{FF2B5EF4-FFF2-40B4-BE49-F238E27FC236}">
                <a16:creationId xmlns:a16="http://schemas.microsoft.com/office/drawing/2014/main" id="{789612C7-CA9B-4A42-8844-D3FD47F3BDF8}"/>
              </a:ext>
            </a:extLst>
          </p:cNvPr>
          <p:cNvCxnSpPr>
            <a:cxnSpLocks/>
          </p:cNvCxnSpPr>
          <p:nvPr/>
        </p:nvCxnSpPr>
        <p:spPr>
          <a:xfrm>
            <a:off x="3643931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6F494D51-E17B-A54A-913C-849C526FA570}"/>
              </a:ext>
            </a:extLst>
          </p:cNvPr>
          <p:cNvSpPr/>
          <p:nvPr/>
        </p:nvSpPr>
        <p:spPr>
          <a:xfrm>
            <a:off x="3569313" y="2481258"/>
            <a:ext cx="674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</a:t>
            </a:r>
            <a:r>
              <a:rPr lang="en-US" altLang="zh-CN" sz="1200" baseline="30000" dirty="0"/>
              <a:t>st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26" name="直接连接符 252">
            <a:extLst>
              <a:ext uri="{FF2B5EF4-FFF2-40B4-BE49-F238E27FC236}">
                <a16:creationId xmlns:a16="http://schemas.microsoft.com/office/drawing/2014/main" id="{B4E3F2BF-83B3-0547-A276-C38FB83A92D8}"/>
              </a:ext>
            </a:extLst>
          </p:cNvPr>
          <p:cNvCxnSpPr>
            <a:stCxn id="141" idx="0"/>
            <a:endCxn id="129" idx="4"/>
          </p:cNvCxnSpPr>
          <p:nvPr/>
        </p:nvCxnSpPr>
        <p:spPr>
          <a:xfrm flipH="1" flipV="1">
            <a:off x="6975304" y="2775481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253">
            <a:extLst>
              <a:ext uri="{FF2B5EF4-FFF2-40B4-BE49-F238E27FC236}">
                <a16:creationId xmlns:a16="http://schemas.microsoft.com/office/drawing/2014/main" id="{C63C03B0-3B0B-E747-B73B-6E5756077EEE}"/>
              </a:ext>
            </a:extLst>
          </p:cNvPr>
          <p:cNvCxnSpPr>
            <a:endCxn id="129" idx="1"/>
          </p:cNvCxnSpPr>
          <p:nvPr/>
        </p:nvCxnSpPr>
        <p:spPr>
          <a:xfrm>
            <a:off x="6571717" y="2346559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254">
            <a:extLst>
              <a:ext uri="{FF2B5EF4-FFF2-40B4-BE49-F238E27FC236}">
                <a16:creationId xmlns:a16="http://schemas.microsoft.com/office/drawing/2014/main" id="{2B73A75B-AA9A-2846-BD4E-A8D61E72C3B0}"/>
              </a:ext>
            </a:extLst>
          </p:cNvPr>
          <p:cNvCxnSpPr>
            <a:stCxn id="141" idx="2"/>
            <a:endCxn id="131" idx="5"/>
          </p:cNvCxnSpPr>
          <p:nvPr/>
        </p:nvCxnSpPr>
        <p:spPr>
          <a:xfrm flipH="1" flipV="1">
            <a:off x="6581165" y="2878999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E9300575-34DF-EF49-861B-62616C399572}"/>
              </a:ext>
            </a:extLst>
          </p:cNvPr>
          <p:cNvSpPr/>
          <p:nvPr/>
        </p:nvSpPr>
        <p:spPr>
          <a:xfrm>
            <a:off x="6869497" y="2563868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0" name="直接连接符 256">
            <a:extLst>
              <a:ext uri="{FF2B5EF4-FFF2-40B4-BE49-F238E27FC236}">
                <a16:creationId xmlns:a16="http://schemas.microsoft.com/office/drawing/2014/main" id="{E29DE4BA-1152-E74C-A3C2-61C7645D235E}"/>
              </a:ext>
            </a:extLst>
          </p:cNvPr>
          <p:cNvCxnSpPr>
            <a:stCxn id="141" idx="2"/>
            <a:endCxn id="139" idx="6"/>
          </p:cNvCxnSpPr>
          <p:nvPr/>
        </p:nvCxnSpPr>
        <p:spPr>
          <a:xfrm flipH="1">
            <a:off x="6570327" y="3117275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椭圆 130">
            <a:extLst>
              <a:ext uri="{FF2B5EF4-FFF2-40B4-BE49-F238E27FC236}">
                <a16:creationId xmlns:a16="http://schemas.microsoft.com/office/drawing/2014/main" id="{7877F6D7-21B1-DF44-B421-BC44A7ED294A}"/>
              </a:ext>
            </a:extLst>
          </p:cNvPr>
          <p:cNvSpPr/>
          <p:nvPr/>
        </p:nvSpPr>
        <p:spPr>
          <a:xfrm>
            <a:off x="6400542" y="2698376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2" name="直接连接符 258">
            <a:extLst>
              <a:ext uri="{FF2B5EF4-FFF2-40B4-BE49-F238E27FC236}">
                <a16:creationId xmlns:a16="http://schemas.microsoft.com/office/drawing/2014/main" id="{00FD99B6-CCD0-EF4F-9F01-9F9C46266B7A}"/>
              </a:ext>
            </a:extLst>
          </p:cNvPr>
          <p:cNvCxnSpPr>
            <a:stCxn id="131" idx="4"/>
            <a:endCxn id="139" idx="0"/>
          </p:cNvCxnSpPr>
          <p:nvPr/>
        </p:nvCxnSpPr>
        <p:spPr>
          <a:xfrm flipH="1">
            <a:off x="6464521" y="2909989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259">
            <a:extLst>
              <a:ext uri="{FF2B5EF4-FFF2-40B4-BE49-F238E27FC236}">
                <a16:creationId xmlns:a16="http://schemas.microsoft.com/office/drawing/2014/main" id="{A438AF1D-A82C-3248-9129-BA3B690EC956}"/>
              </a:ext>
            </a:extLst>
          </p:cNvPr>
          <p:cNvCxnSpPr>
            <a:stCxn id="131" idx="0"/>
          </p:cNvCxnSpPr>
          <p:nvPr/>
        </p:nvCxnSpPr>
        <p:spPr>
          <a:xfrm flipV="1">
            <a:off x="6506349" y="2346559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图片 133">
            <a:extLst>
              <a:ext uri="{FF2B5EF4-FFF2-40B4-BE49-F238E27FC236}">
                <a16:creationId xmlns:a16="http://schemas.microsoft.com/office/drawing/2014/main" id="{48106A5B-4E31-3448-9785-240700C4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27" y="2034876"/>
            <a:ext cx="111395" cy="139438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52087323-9ABD-AE40-9AE7-D884392B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85" y="3342191"/>
            <a:ext cx="122263" cy="153042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A7D29F71-FB27-C543-97DF-AB6AC996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64" y="2588994"/>
            <a:ext cx="122263" cy="153042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1A8E12BE-C525-1445-BD80-51E658E86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87" y="2565499"/>
            <a:ext cx="122263" cy="153042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F1746E44-AECD-0B4F-B367-74717E51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01" y="2893370"/>
            <a:ext cx="122263" cy="153042"/>
          </a:xfrm>
          <a:prstGeom prst="rect">
            <a:avLst/>
          </a:prstGeom>
        </p:spPr>
      </p:pic>
      <p:sp>
        <p:nvSpPr>
          <p:cNvPr id="139" name="椭圆 138">
            <a:extLst>
              <a:ext uri="{FF2B5EF4-FFF2-40B4-BE49-F238E27FC236}">
                <a16:creationId xmlns:a16="http://schemas.microsoft.com/office/drawing/2014/main" id="{0E78245B-67F4-6345-ACB6-5775E6F2AB77}"/>
              </a:ext>
            </a:extLst>
          </p:cNvPr>
          <p:cNvSpPr/>
          <p:nvPr/>
        </p:nvSpPr>
        <p:spPr>
          <a:xfrm>
            <a:off x="6358714" y="326495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ADEC948A-31F9-2043-A9C9-5A0AD3D7AE43}"/>
              </a:ext>
            </a:extLst>
          </p:cNvPr>
          <p:cNvSpPr/>
          <p:nvPr/>
        </p:nvSpPr>
        <p:spPr>
          <a:xfrm>
            <a:off x="6451737" y="2124365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F522AF-E977-544D-99A6-A6541FDAB039}"/>
              </a:ext>
            </a:extLst>
          </p:cNvPr>
          <p:cNvSpPr/>
          <p:nvPr/>
        </p:nvSpPr>
        <p:spPr>
          <a:xfrm>
            <a:off x="6995003" y="3011468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2" name="直接箭头连接符 268">
            <a:extLst>
              <a:ext uri="{FF2B5EF4-FFF2-40B4-BE49-F238E27FC236}">
                <a16:creationId xmlns:a16="http://schemas.microsoft.com/office/drawing/2014/main" id="{6E100B81-4AEC-0543-BC22-81070FDCE253}"/>
              </a:ext>
            </a:extLst>
          </p:cNvPr>
          <p:cNvCxnSpPr>
            <a:cxnSpLocks/>
          </p:cNvCxnSpPr>
          <p:nvPr/>
        </p:nvCxnSpPr>
        <p:spPr>
          <a:xfrm flipH="1">
            <a:off x="6426126" y="2385927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269">
            <a:extLst>
              <a:ext uri="{FF2B5EF4-FFF2-40B4-BE49-F238E27FC236}">
                <a16:creationId xmlns:a16="http://schemas.microsoft.com/office/drawing/2014/main" id="{69EA0BD0-E6E3-8941-BAAF-37C6FD67214D}"/>
              </a:ext>
            </a:extLst>
          </p:cNvPr>
          <p:cNvCxnSpPr>
            <a:cxnSpLocks/>
          </p:cNvCxnSpPr>
          <p:nvPr/>
        </p:nvCxnSpPr>
        <p:spPr>
          <a:xfrm flipV="1">
            <a:off x="6366819" y="2957088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270">
            <a:extLst>
              <a:ext uri="{FF2B5EF4-FFF2-40B4-BE49-F238E27FC236}">
                <a16:creationId xmlns:a16="http://schemas.microsoft.com/office/drawing/2014/main" id="{98F9A16F-2436-9341-9FFC-4AAAC4C95A30}"/>
              </a:ext>
            </a:extLst>
          </p:cNvPr>
          <p:cNvCxnSpPr>
            <a:cxnSpLocks/>
          </p:cNvCxnSpPr>
          <p:nvPr/>
        </p:nvCxnSpPr>
        <p:spPr>
          <a:xfrm flipH="1" flipV="1">
            <a:off x="6590580" y="2994536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271">
            <a:extLst>
              <a:ext uri="{FF2B5EF4-FFF2-40B4-BE49-F238E27FC236}">
                <a16:creationId xmlns:a16="http://schemas.microsoft.com/office/drawing/2014/main" id="{2F282AAB-A6D0-AC43-B73C-74958B09B48C}"/>
              </a:ext>
            </a:extLst>
          </p:cNvPr>
          <p:cNvCxnSpPr>
            <a:cxnSpLocks/>
          </p:cNvCxnSpPr>
          <p:nvPr/>
        </p:nvCxnSpPr>
        <p:spPr>
          <a:xfrm>
            <a:off x="5523165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9FA31A8B-A17F-3542-A00A-2D6DA1C26BA1}"/>
              </a:ext>
            </a:extLst>
          </p:cNvPr>
          <p:cNvSpPr/>
          <p:nvPr/>
        </p:nvSpPr>
        <p:spPr>
          <a:xfrm>
            <a:off x="5448547" y="2481258"/>
            <a:ext cx="710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2</a:t>
            </a:r>
            <a:r>
              <a:rPr lang="en-US" altLang="zh-CN" sz="1200" baseline="30000" dirty="0"/>
              <a:t>nd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47" name="直接箭头连接符 273">
            <a:extLst>
              <a:ext uri="{FF2B5EF4-FFF2-40B4-BE49-F238E27FC236}">
                <a16:creationId xmlns:a16="http://schemas.microsoft.com/office/drawing/2014/main" id="{90F4BE7A-5DA3-4944-8D2D-9B0DCC8824DA}"/>
              </a:ext>
            </a:extLst>
          </p:cNvPr>
          <p:cNvCxnSpPr>
            <a:cxnSpLocks/>
          </p:cNvCxnSpPr>
          <p:nvPr/>
        </p:nvCxnSpPr>
        <p:spPr>
          <a:xfrm flipH="1" flipV="1">
            <a:off x="6717307" y="2319528"/>
            <a:ext cx="182328" cy="13753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275">
            <a:extLst>
              <a:ext uri="{FF2B5EF4-FFF2-40B4-BE49-F238E27FC236}">
                <a16:creationId xmlns:a16="http://schemas.microsoft.com/office/drawing/2014/main" id="{F9C48935-F5F8-D342-8E76-07CC82B9766E}"/>
              </a:ext>
            </a:extLst>
          </p:cNvPr>
          <p:cNvCxnSpPr>
            <a:cxnSpLocks/>
          </p:cNvCxnSpPr>
          <p:nvPr/>
        </p:nvCxnSpPr>
        <p:spPr>
          <a:xfrm flipH="1">
            <a:off x="6697873" y="3264951"/>
            <a:ext cx="215110" cy="15376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3DF07092-86B5-C642-9E85-24EF3CBD5FB1}"/>
              </a:ext>
            </a:extLst>
          </p:cNvPr>
          <p:cNvSpPr/>
          <p:nvPr/>
        </p:nvSpPr>
        <p:spPr>
          <a:xfrm>
            <a:off x="1860303" y="1122856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Key insight</a:t>
            </a:r>
            <a:endParaRPr lang="zh-CN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D2846DA-7261-334B-B544-14876A2609C7}"/>
              </a:ext>
            </a:extLst>
          </p:cNvPr>
          <p:cNvSpPr/>
          <p:nvPr/>
        </p:nvSpPr>
        <p:spPr>
          <a:xfrm>
            <a:off x="1672226" y="1547680"/>
            <a:ext cx="302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Using features from neighborhood </a:t>
            </a:r>
          </a:p>
        </p:txBody>
      </p:sp>
      <p:sp>
        <p:nvSpPr>
          <p:cNvPr id="151" name="五边形 150">
            <a:extLst>
              <a:ext uri="{FF2B5EF4-FFF2-40B4-BE49-F238E27FC236}">
                <a16:creationId xmlns:a16="http://schemas.microsoft.com/office/drawing/2014/main" id="{02D19CFE-30B8-BE4E-A3AE-97B61AB0C565}"/>
              </a:ext>
            </a:extLst>
          </p:cNvPr>
          <p:cNvSpPr/>
          <p:nvPr/>
        </p:nvSpPr>
        <p:spPr>
          <a:xfrm>
            <a:off x="1335640" y="1219028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燕尾形 151">
            <a:extLst>
              <a:ext uri="{FF2B5EF4-FFF2-40B4-BE49-F238E27FC236}">
                <a16:creationId xmlns:a16="http://schemas.microsoft.com/office/drawing/2014/main" id="{6DE0A12F-B438-B649-873B-B3B63512969E}"/>
              </a:ext>
            </a:extLst>
          </p:cNvPr>
          <p:cNvSpPr/>
          <p:nvPr/>
        </p:nvSpPr>
        <p:spPr>
          <a:xfrm>
            <a:off x="1676653" y="1219027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25897F3-AE1D-B141-A177-DA90CE20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12" y="1122856"/>
            <a:ext cx="2137750" cy="6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80" grpId="0" animBg="1"/>
      <p:bldP spid="81" grpId="0" animBg="1"/>
      <p:bldP spid="82" grpId="0"/>
      <p:bldP spid="92" grpId="0" animBg="1"/>
      <p:bldP spid="94" grpId="0" animBg="1"/>
      <p:bldP spid="102" grpId="0" animBg="1"/>
      <p:bldP spid="103" grpId="0" animBg="1"/>
      <p:bldP spid="104" grpId="0" animBg="1"/>
      <p:bldP spid="108" grpId="0" animBg="1"/>
      <p:bldP spid="110" grpId="0" animBg="1"/>
      <p:bldP spid="118" grpId="0" animBg="1"/>
      <p:bldP spid="119" grpId="0" animBg="1"/>
      <p:bldP spid="120" grpId="0" animBg="1"/>
      <p:bldP spid="125" grpId="0"/>
      <p:bldP spid="129" grpId="0" animBg="1"/>
      <p:bldP spid="131" grpId="0" animBg="1"/>
      <p:bldP spid="139" grpId="0" animBg="1"/>
      <p:bldP spid="140" grpId="0" animBg="1"/>
      <p:bldP spid="141" grpId="0" animBg="1"/>
      <p:bldP spid="146" grpId="0"/>
      <p:bldP spid="149" grpId="0"/>
      <p:bldP spid="150" grpId="0"/>
      <p:bldP spid="151" grpId="0" animBg="1"/>
      <p:bldP spid="1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E56831DD-F39A-EF4E-B761-FBF9A594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1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17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Graph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8832E72-2298-3F4F-BDA3-4957FAF9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A136C9-2ABA-5F48-8FC8-229ABB9F5054}"/>
              </a:ext>
            </a:extLst>
          </p:cNvPr>
          <p:cNvSpPr txBox="1"/>
          <p:nvPr/>
        </p:nvSpPr>
        <p:spPr>
          <a:xfrm>
            <a:off x="1564105" y="1698085"/>
            <a:ext cx="5775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Connecting the new bacteria by adding nodes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Training with the bacteria nodes (new labels)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22645-29CD-CD41-9675-D021DFBC6F68}"/>
              </a:ext>
            </a:extLst>
          </p:cNvPr>
          <p:cNvSpPr txBox="1"/>
          <p:nvPr/>
        </p:nvSpPr>
        <p:spPr>
          <a:xfrm>
            <a:off x="3756392" y="5987019"/>
            <a:ext cx="16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 extension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3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462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How to represent confidence of the predictions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2CCDB-77FB-1149-BE63-0DAE714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09" y="2295903"/>
            <a:ext cx="2969930" cy="2762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9C7234-CA9A-7848-B58D-BD99D1C10052}"/>
              </a:ext>
            </a:extLst>
          </p:cNvPr>
          <p:cNvSpPr txBox="1"/>
          <p:nvPr/>
        </p:nvSpPr>
        <p:spPr>
          <a:xfrm>
            <a:off x="1900989" y="1993818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What we want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2D4F7-F0B0-0C4D-876D-EF582E7D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19" y="2330444"/>
            <a:ext cx="2813383" cy="26495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F0CE458-8B83-9648-B471-C32E656F624D}"/>
              </a:ext>
            </a:extLst>
          </p:cNvPr>
          <p:cNvSpPr txBox="1"/>
          <p:nvPr/>
        </p:nvSpPr>
        <p:spPr>
          <a:xfrm>
            <a:off x="5754135" y="2005205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real case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/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High SoftMax value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High confidence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blipFill>
                <a:blip r:embed="rId5"/>
                <a:stretch>
                  <a:fillRect l="-1333" t="-10000" r="-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3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Expected calibrated error (ECE)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0E887-9E39-3D4D-B88B-28D806F67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3" y="2977870"/>
            <a:ext cx="6845968" cy="240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/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Divided the confidence score into several bins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𝑎𝑐𝑐𝑢𝑟𝑎𝑐𝑦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</m:e>
                    </m:d>
                  </m:oMath>
                </a14:m>
                <a:r>
                  <a:rPr kumimoji="1" lang="en-US" altLang="zh-CN" dirty="0"/>
                  <a:t> in each bin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blipFill>
                <a:blip r:embed="rId4"/>
                <a:stretch>
                  <a:fillRect l="-72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7356608-DC81-3B4D-B7D1-A629910CD2A3}"/>
              </a:ext>
            </a:extLst>
          </p:cNvPr>
          <p:cNvSpPr txBox="1"/>
          <p:nvPr/>
        </p:nvSpPr>
        <p:spPr>
          <a:xfrm>
            <a:off x="3580905" y="5538906"/>
            <a:ext cx="275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dirty="0"/>
              <a:t>Theory of expected calibrated error (ECE)</a:t>
            </a:r>
            <a:endParaRPr lang="zh-CN" alt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EFA5-84F5-7E49-8802-CDD98819EE99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753853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343-6D09-1D4E-B573-B330262D918A}"/>
              </a:ext>
            </a:extLst>
          </p:cNvPr>
          <p:cNvCxnSpPr>
            <a:cxnSpLocks/>
          </p:cNvCxnSpPr>
          <p:nvPr/>
        </p:nvCxnSpPr>
        <p:spPr>
          <a:xfrm flipH="1">
            <a:off x="1588169" y="4363453"/>
            <a:ext cx="705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127C02-C1D9-CC4D-A048-3B19A7372C4D}"/>
              </a:ext>
            </a:extLst>
          </p:cNvPr>
          <p:cNvSpPr txBox="1"/>
          <p:nvPr/>
        </p:nvSpPr>
        <p:spPr>
          <a:xfrm>
            <a:off x="834188" y="3545305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3AEC38-B507-C64A-8A5F-ED01AF4F73CF}"/>
              </a:ext>
            </a:extLst>
          </p:cNvPr>
          <p:cNvSpPr txBox="1"/>
          <p:nvPr/>
        </p:nvSpPr>
        <p:spPr>
          <a:xfrm>
            <a:off x="842210" y="4146881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AB3937-B096-DB47-9DF7-EAC11CC1C79F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022378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6888FC-A9A0-9048-A222-76134A03A5D6}"/>
              </a:ext>
            </a:extLst>
          </p:cNvPr>
          <p:cNvSpPr txBox="1"/>
          <p:nvPr/>
        </p:nvSpPr>
        <p:spPr>
          <a:xfrm>
            <a:off x="656152" y="2833521"/>
            <a:ext cx="101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7B45FF84-9AA7-714E-A8EF-679604FC1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13" y="1142530"/>
            <a:ext cx="1651000" cy="342900"/>
          </a:xfrm>
          <a:prstGeom prst="rect">
            <a:avLst/>
          </a:prstGeom>
        </p:spPr>
      </p:pic>
      <p:pic>
        <p:nvPicPr>
          <p:cNvPr id="27" name="Picture 26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BC922F97-340C-8A4E-A2F1-74FA888EC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4" y="1546048"/>
            <a:ext cx="3200400" cy="482600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021E4D55-C360-5B4A-9DA0-9BD1399CA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24" y="2025953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7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>
            <a:stCxn id="76" idx="0"/>
            <a:endCxn id="57" idx="4"/>
          </p:cNvCxnSpPr>
          <p:nvPr/>
        </p:nvCxnSpPr>
        <p:spPr>
          <a:xfrm flipH="1" flipV="1">
            <a:off x="3314842" y="2964187"/>
            <a:ext cx="138971" cy="2351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73" idx="3"/>
            <a:endCxn id="57" idx="1"/>
          </p:cNvCxnSpPr>
          <p:nvPr/>
        </p:nvCxnSpPr>
        <p:spPr>
          <a:xfrm>
            <a:off x="2897083" y="2511963"/>
            <a:ext cx="342942" cy="2716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76" idx="1"/>
            <a:endCxn id="67" idx="5"/>
          </p:cNvCxnSpPr>
          <p:nvPr/>
        </p:nvCxnSpPr>
        <p:spPr>
          <a:xfrm flipH="1" flipV="1">
            <a:off x="2920703" y="3067705"/>
            <a:ext cx="470823" cy="2390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3209035" y="275257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698252" y="345365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2" name="直接连接符 61"/>
          <p:cNvCxnSpPr>
            <a:stCxn id="76" idx="2"/>
            <a:endCxn id="58" idx="6"/>
          </p:cNvCxnSpPr>
          <p:nvPr/>
        </p:nvCxnSpPr>
        <p:spPr>
          <a:xfrm flipH="1">
            <a:off x="2909866" y="3414116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40081" y="2887082"/>
            <a:ext cx="211613" cy="2116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9" name="直接连接符 68"/>
          <p:cNvCxnSpPr>
            <a:stCxn id="67" idx="4"/>
            <a:endCxn id="58" idx="0"/>
          </p:cNvCxnSpPr>
          <p:nvPr/>
        </p:nvCxnSpPr>
        <p:spPr>
          <a:xfrm flipH="1">
            <a:off x="2804059" y="3098695"/>
            <a:ext cx="41828" cy="3549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等腰三角形 72"/>
          <p:cNvSpPr/>
          <p:nvPr/>
        </p:nvSpPr>
        <p:spPr>
          <a:xfrm>
            <a:off x="2772511" y="2297183"/>
            <a:ext cx="249144" cy="214779"/>
          </a:xfrm>
          <a:prstGeom prst="triangle">
            <a:avLst/>
          </a:prstGeom>
          <a:solidFill>
            <a:srgbClr val="DDE5F4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5" name="直接连接符 74"/>
          <p:cNvCxnSpPr>
            <a:stCxn id="67" idx="0"/>
            <a:endCxn id="73" idx="3"/>
          </p:cNvCxnSpPr>
          <p:nvPr/>
        </p:nvCxnSpPr>
        <p:spPr>
          <a:xfrm flipV="1">
            <a:off x="2845887" y="2511963"/>
            <a:ext cx="51196" cy="375119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等腰三角形 75"/>
          <p:cNvSpPr/>
          <p:nvPr/>
        </p:nvSpPr>
        <p:spPr>
          <a:xfrm>
            <a:off x="3329240" y="3199337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1" name="文本框 130"/>
          <p:cNvSpPr txBox="1"/>
          <p:nvPr/>
        </p:nvSpPr>
        <p:spPr>
          <a:xfrm>
            <a:off x="637707" y="1546749"/>
            <a:ext cx="3427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 algn="ctr">
              <a:buAutoNum type="alphaUcParenR"/>
            </a:pPr>
            <a:r>
              <a:rPr lang="en-US" altLang="zh-CN" sz="1600" dirty="0"/>
              <a:t>Has alignment results </a:t>
            </a:r>
          </a:p>
          <a:p>
            <a:pPr algn="ctr"/>
            <a:r>
              <a:rPr lang="en-US" altLang="zh-CN" sz="1600" dirty="0"/>
              <a:t>                 with bacteria in different taxa</a:t>
            </a:r>
            <a:endParaRPr lang="zh-CN" altLang="en-US" sz="160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4447706" y="1529753"/>
            <a:ext cx="242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B) Has no alignment result </a:t>
            </a:r>
          </a:p>
          <a:p>
            <a:r>
              <a:rPr lang="en-US" altLang="zh-CN" sz="1600" dirty="0"/>
              <a:t>     with bacteria</a:t>
            </a:r>
            <a:endParaRPr lang="zh-CN" altLang="en-US" sz="16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624543" y="3854394"/>
            <a:ext cx="3214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770/1426 phages have no alignment</a:t>
            </a:r>
            <a:endParaRPr lang="zh-CN" altLang="en-US" sz="16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994611" y="3808618"/>
            <a:ext cx="3021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269/656 phages have alignments with bacteria in different taxa at order level; 566/656 at family level; 656/656 at genus level.</a:t>
            </a:r>
            <a:endParaRPr lang="zh-CN" altLang="en-US" sz="1600" dirty="0"/>
          </a:p>
        </p:txBody>
      </p:sp>
      <p:cxnSp>
        <p:nvCxnSpPr>
          <p:cNvPr id="32" name="直接连接符 311">
            <a:extLst>
              <a:ext uri="{FF2B5EF4-FFF2-40B4-BE49-F238E27FC236}">
                <a16:creationId xmlns:a16="http://schemas.microsoft.com/office/drawing/2014/main" id="{B6F3EDD1-F238-0940-80A6-84FC3A513707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flipH="1" flipV="1">
            <a:off x="5040436" y="3071234"/>
            <a:ext cx="588407" cy="14741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19">
            <a:extLst>
              <a:ext uri="{FF2B5EF4-FFF2-40B4-BE49-F238E27FC236}">
                <a16:creationId xmlns:a16="http://schemas.microsoft.com/office/drawing/2014/main" id="{50582C59-93C8-C64E-AD96-BAC4210CD628}"/>
              </a:ext>
            </a:extLst>
          </p:cNvPr>
          <p:cNvCxnSpPr>
            <a:stCxn id="40" idx="3"/>
            <a:endCxn id="35" idx="0"/>
          </p:cNvCxnSpPr>
          <p:nvPr/>
        </p:nvCxnSpPr>
        <p:spPr>
          <a:xfrm>
            <a:off x="5690190" y="2820080"/>
            <a:ext cx="44461" cy="2927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95BE0D6B-E2B3-9949-8AFA-4FE941A52C14}"/>
              </a:ext>
            </a:extLst>
          </p:cNvPr>
          <p:cNvSpPr/>
          <p:nvPr/>
        </p:nvSpPr>
        <p:spPr>
          <a:xfrm>
            <a:off x="4934629" y="285962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CDE9E82-A7F9-1E4D-9E43-06C8684C0EFA}"/>
              </a:ext>
            </a:extLst>
          </p:cNvPr>
          <p:cNvSpPr/>
          <p:nvPr/>
        </p:nvSpPr>
        <p:spPr>
          <a:xfrm>
            <a:off x="5628844" y="311283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6" name="直接连接符 578">
            <a:extLst>
              <a:ext uri="{FF2B5EF4-FFF2-40B4-BE49-F238E27FC236}">
                <a16:creationId xmlns:a16="http://schemas.microsoft.com/office/drawing/2014/main" id="{6B4CE96F-4BBA-7B41-B4AE-4139E35597E2}"/>
              </a:ext>
            </a:extLst>
          </p:cNvPr>
          <p:cNvCxnSpPr>
            <a:stCxn id="40" idx="2"/>
            <a:endCxn id="34" idx="6"/>
          </p:cNvCxnSpPr>
          <p:nvPr/>
        </p:nvCxnSpPr>
        <p:spPr>
          <a:xfrm flipH="1">
            <a:off x="5146243" y="2820080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647E9FBA-4913-CB43-BB56-0AA19C26701A}"/>
              </a:ext>
            </a:extLst>
          </p:cNvPr>
          <p:cNvSpPr/>
          <p:nvPr/>
        </p:nvSpPr>
        <p:spPr>
          <a:xfrm>
            <a:off x="5176675" y="3228036"/>
            <a:ext cx="211613" cy="211613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8" name="直接连接符 644">
            <a:extLst>
              <a:ext uri="{FF2B5EF4-FFF2-40B4-BE49-F238E27FC236}">
                <a16:creationId xmlns:a16="http://schemas.microsoft.com/office/drawing/2014/main" id="{079F7239-3941-1149-B521-B7FD946A5497}"/>
              </a:ext>
            </a:extLst>
          </p:cNvPr>
          <p:cNvCxnSpPr>
            <a:stCxn id="37" idx="1"/>
            <a:endCxn id="34" idx="3"/>
          </p:cNvCxnSpPr>
          <p:nvPr/>
        </p:nvCxnSpPr>
        <p:spPr>
          <a:xfrm flipH="1" flipV="1">
            <a:off x="4965619" y="3040244"/>
            <a:ext cx="242046" cy="21878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647">
            <a:extLst>
              <a:ext uri="{FF2B5EF4-FFF2-40B4-BE49-F238E27FC236}">
                <a16:creationId xmlns:a16="http://schemas.microsoft.com/office/drawing/2014/main" id="{7959D211-E631-2D46-B843-81FC7B245930}"/>
              </a:ext>
            </a:extLst>
          </p:cNvPr>
          <p:cNvCxnSpPr>
            <a:stCxn id="37" idx="6"/>
            <a:endCxn id="35" idx="3"/>
          </p:cNvCxnSpPr>
          <p:nvPr/>
        </p:nvCxnSpPr>
        <p:spPr>
          <a:xfrm flipV="1">
            <a:off x="5388288" y="3293462"/>
            <a:ext cx="271545" cy="4038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等腰三角形 272">
            <a:extLst>
              <a:ext uri="{FF2B5EF4-FFF2-40B4-BE49-F238E27FC236}">
                <a16:creationId xmlns:a16="http://schemas.microsoft.com/office/drawing/2014/main" id="{8A2538C3-0CA8-E14D-8D90-9AD3B03EB25A}"/>
              </a:ext>
            </a:extLst>
          </p:cNvPr>
          <p:cNvSpPr/>
          <p:nvPr/>
        </p:nvSpPr>
        <p:spPr>
          <a:xfrm>
            <a:off x="5565617" y="2605301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A3865982-80E9-484F-A4F9-148AC16AF90E}"/>
              </a:ext>
            </a:extLst>
          </p:cNvPr>
          <p:cNvSpPr txBox="1"/>
          <p:nvPr/>
        </p:nvSpPr>
        <p:spPr>
          <a:xfrm>
            <a:off x="667663" y="525450"/>
            <a:ext cx="741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Hard cases for alignment-based methods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28" name="直接连接符 7">
            <a:extLst>
              <a:ext uri="{FF2B5EF4-FFF2-40B4-BE49-F238E27FC236}">
                <a16:creationId xmlns:a16="http://schemas.microsoft.com/office/drawing/2014/main" id="{DD485F2F-249C-B64E-AC93-FC11E838C995}"/>
              </a:ext>
            </a:extLst>
          </p:cNvPr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E93391-9B6B-2A7A-6D83-4818DFC7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8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7640781-BF38-CC12-46F7-FA34DF343A95}"/>
              </a:ext>
            </a:extLst>
          </p:cNvPr>
          <p:cNvSpPr txBox="1">
            <a:spLocks/>
          </p:cNvSpPr>
          <p:nvPr/>
        </p:nvSpPr>
        <p:spPr>
          <a:xfrm>
            <a:off x="1176721" y="5513282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defPPr>
              <a:defRPr lang="zh-CN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" sz="1000" i="1" dirty="0">
                <a:solidFill>
                  <a:srgbClr val="333333"/>
                </a:solidFill>
              </a:rPr>
              <a:t>Bioinformatics</a:t>
            </a:r>
            <a:r>
              <a:rPr lang="en" sz="1000" dirty="0">
                <a:solidFill>
                  <a:srgbClr val="333333"/>
                </a:solidFill>
              </a:rPr>
              <a:t>, Volume 38, Issue Supplement_1, July 2022, Pages i45–i52, </a:t>
            </a:r>
            <a:r>
              <a:rPr lang="en" sz="1000" dirty="0">
                <a:solidFill>
                  <a:srgbClr val="333333"/>
                </a:solidFill>
                <a:hlinkClick r:id="rId3"/>
              </a:rPr>
              <a:t>https://doi.org/10.1093/bioinformatics/btac239</a:t>
            </a:r>
            <a:endParaRPr lang="en" sz="1000" dirty="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" sz="800" dirty="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" sz="800" dirty="0">
              <a:solidFill>
                <a:srgbClr val="333333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8B0E43-962A-6C8D-B431-DA0ECF8B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1" y="3467126"/>
            <a:ext cx="8858359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 sz="1400" b="0" dirty="0"/>
              <a:t>Host prediction accuracy for whole genomes without alignment results from genus to phylum
</a:t>
            </a:r>
          </a:p>
        </p:txBody>
      </p:sp>
      <p:pic>
        <p:nvPicPr>
          <p:cNvPr id="4" name="Picture 4" descr="Oxford University Press">
            <a:extLst>
              <a:ext uri="{FF2B5EF4-FFF2-40B4-BE49-F238E27FC236}">
                <a16:creationId xmlns:a16="http://schemas.microsoft.com/office/drawing/2014/main" id="{9FC86D26-EE15-3A5E-30B7-899CA1D3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03" y="6082891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" name="New picture">
            <a:extLst>
              <a:ext uri="{FF2B5EF4-FFF2-40B4-BE49-F238E27FC236}">
                <a16:creationId xmlns:a16="http://schemas.microsoft.com/office/drawing/2014/main" id="{B8F3E60D-BD39-891F-01D7-7F5117C144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06406" y="3890857"/>
            <a:ext cx="4783774" cy="16830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D94C4-9A99-4584-D279-59087122DD8A}"/>
              </a:ext>
            </a:extLst>
          </p:cNvPr>
          <p:cNvSpPr txBox="1">
            <a:spLocks/>
          </p:cNvSpPr>
          <p:nvPr/>
        </p:nvSpPr>
        <p:spPr bwMode="auto">
          <a:xfrm>
            <a:off x="653831" y="993527"/>
            <a:ext cx="7288924" cy="612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r>
              <a:rPr lang="en-US" sz="1400" b="0" dirty="0"/>
              <a:t>Host prediction accuracy for whole genomes from genus to phylum
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2E1F73EE-FBED-8659-EEA0-1FB9BA78A4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52264" y="1299915"/>
            <a:ext cx="4892058" cy="205362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54C6C4F-24BB-E171-5E9B-D05CE0A2E3E9}"/>
              </a:ext>
            </a:extLst>
          </p:cNvPr>
          <p:cNvSpPr txBox="1"/>
          <p:nvPr/>
        </p:nvSpPr>
        <p:spPr>
          <a:xfrm>
            <a:off x="404320" y="213641"/>
            <a:ext cx="472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1944"/>
                </a:solidFill>
              </a:rPr>
              <a:t>Third-party evaluation</a:t>
            </a:r>
          </a:p>
        </p:txBody>
      </p:sp>
      <p:sp>
        <p:nvSpPr>
          <p:cNvPr id="9" name="Left Arrow Callout 2">
            <a:extLst>
              <a:ext uri="{FF2B5EF4-FFF2-40B4-BE49-F238E27FC236}">
                <a16:creationId xmlns:a16="http://schemas.microsoft.com/office/drawing/2014/main" id="{09EFC6F1-C63B-F8B2-6E55-A98400150417}"/>
              </a:ext>
            </a:extLst>
          </p:cNvPr>
          <p:cNvSpPr/>
          <p:nvPr/>
        </p:nvSpPr>
        <p:spPr>
          <a:xfrm>
            <a:off x="6570673" y="1344718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C847F1BD-C76E-A5FE-C04F-E39BF7162CA2}"/>
              </a:ext>
            </a:extLst>
          </p:cNvPr>
          <p:cNvSpPr/>
          <p:nvPr/>
        </p:nvSpPr>
        <p:spPr>
          <a:xfrm>
            <a:off x="6515703" y="3935659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CF9AFE59-77C1-4155-A94C-91DFC2D9D2E7}"/>
              </a:ext>
            </a:extLst>
          </p:cNvPr>
          <p:cNvCxnSpPr/>
          <p:nvPr/>
        </p:nvCxnSpPr>
        <p:spPr>
          <a:xfrm>
            <a:off x="522999" y="71894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A3EA9E-6355-75BE-3020-0E708B8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1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775BD1-6777-6A83-D33C-A4EAD99629F4}"/>
              </a:ext>
            </a:extLst>
          </p:cNvPr>
          <p:cNvSpPr txBox="1"/>
          <p:nvPr/>
        </p:nvSpPr>
        <p:spPr>
          <a:xfrm>
            <a:off x="566071" y="289087"/>
            <a:ext cx="681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Research questions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45" name="直接连接符 4">
            <a:extLst>
              <a:ext uri="{FF2B5EF4-FFF2-40B4-BE49-F238E27FC236}">
                <a16:creationId xmlns:a16="http://schemas.microsoft.com/office/drawing/2014/main" id="{BD8FD163-AD70-7112-50C7-A77351FE4604}"/>
              </a:ext>
            </a:extLst>
          </p:cNvPr>
          <p:cNvCxnSpPr/>
          <p:nvPr/>
        </p:nvCxnSpPr>
        <p:spPr>
          <a:xfrm>
            <a:off x="488600" y="83647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E956D806-1DCD-D911-5BEC-E43C673DEB99}"/>
              </a:ext>
            </a:extLst>
          </p:cNvPr>
          <p:cNvSpPr txBox="1"/>
          <p:nvPr/>
        </p:nvSpPr>
        <p:spPr>
          <a:xfrm>
            <a:off x="1119475" y="153762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i="0" dirty="0">
                <a:solidFill>
                  <a:srgbClr val="374151"/>
                </a:solidFill>
                <a:effectLst/>
                <a:latin typeface="Söhne"/>
              </a:rPr>
              <a:t>Who are there?</a:t>
            </a:r>
            <a:endParaRPr lang="zh-CN" altLang="en-US" sz="20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4BB29D1-4776-22CA-70A2-A3093AD4B3C1}"/>
              </a:ext>
            </a:extLst>
          </p:cNvPr>
          <p:cNvSpPr txBox="1"/>
          <p:nvPr/>
        </p:nvSpPr>
        <p:spPr>
          <a:xfrm>
            <a:off x="1144526" y="406065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i="0" dirty="0">
                <a:solidFill>
                  <a:srgbClr val="374151"/>
                </a:solidFill>
                <a:effectLst/>
                <a:latin typeface="Söhne"/>
              </a:rPr>
              <a:t>What do they do? </a:t>
            </a:r>
            <a:endParaRPr lang="zh-CN" altLang="en-US" sz="20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67BE431-711F-350F-59A3-781D558529B7}"/>
              </a:ext>
            </a:extLst>
          </p:cNvPr>
          <p:cNvSpPr txBox="1"/>
          <p:nvPr/>
        </p:nvSpPr>
        <p:spPr>
          <a:xfrm>
            <a:off x="1104106" y="2104809"/>
            <a:ext cx="408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solidFill>
                  <a:srgbClr val="374151"/>
                </a:solidFill>
                <a:latin typeface="Söhne"/>
              </a:rPr>
              <a:t>Composition analysis in a broad spectrum</a:t>
            </a:r>
          </a:p>
          <a:p>
            <a:r>
              <a:rPr kumimoji="1" lang="en-US" altLang="zh-CN" sz="1600" dirty="0">
                <a:solidFill>
                  <a:srgbClr val="374151"/>
                </a:solidFill>
                <a:latin typeface="Söhne"/>
              </a:rPr>
              <a:t>      of samples: human, animal, soil, water etc.</a:t>
            </a:r>
            <a:endParaRPr kumimoji="1" lang="zh-CN" altLang="en-US" sz="1600" dirty="0"/>
          </a:p>
        </p:txBody>
      </p:sp>
      <p:sp>
        <p:nvSpPr>
          <p:cNvPr id="81" name="五边形 80">
            <a:extLst>
              <a:ext uri="{FF2B5EF4-FFF2-40B4-BE49-F238E27FC236}">
                <a16:creationId xmlns:a16="http://schemas.microsoft.com/office/drawing/2014/main" id="{58DEE881-09FF-FB18-D72D-606FB5893560}"/>
              </a:ext>
            </a:extLst>
          </p:cNvPr>
          <p:cNvSpPr/>
          <p:nvPr/>
        </p:nvSpPr>
        <p:spPr>
          <a:xfrm>
            <a:off x="552624" y="1670481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燕尾形 81">
            <a:extLst>
              <a:ext uri="{FF2B5EF4-FFF2-40B4-BE49-F238E27FC236}">
                <a16:creationId xmlns:a16="http://schemas.microsoft.com/office/drawing/2014/main" id="{5198940A-07B8-C54C-1ACE-C5D36B9AD52E}"/>
              </a:ext>
            </a:extLst>
          </p:cNvPr>
          <p:cNvSpPr/>
          <p:nvPr/>
        </p:nvSpPr>
        <p:spPr>
          <a:xfrm>
            <a:off x="893637" y="1670480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五边形 82">
            <a:extLst>
              <a:ext uri="{FF2B5EF4-FFF2-40B4-BE49-F238E27FC236}">
                <a16:creationId xmlns:a16="http://schemas.microsoft.com/office/drawing/2014/main" id="{D9C10BD7-348C-14F8-4DAF-AC83F471BCAC}"/>
              </a:ext>
            </a:extLst>
          </p:cNvPr>
          <p:cNvSpPr/>
          <p:nvPr/>
        </p:nvSpPr>
        <p:spPr>
          <a:xfrm>
            <a:off x="552624" y="418546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燕尾形 83">
            <a:extLst>
              <a:ext uri="{FF2B5EF4-FFF2-40B4-BE49-F238E27FC236}">
                <a16:creationId xmlns:a16="http://schemas.microsoft.com/office/drawing/2014/main" id="{975D9CD0-7E62-5F7B-DE39-EB86737D0E09}"/>
              </a:ext>
            </a:extLst>
          </p:cNvPr>
          <p:cNvSpPr/>
          <p:nvPr/>
        </p:nvSpPr>
        <p:spPr>
          <a:xfrm>
            <a:off x="893637" y="418546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9B1FE10-2239-4279-F5AA-3062BDB39503}"/>
              </a:ext>
            </a:extLst>
          </p:cNvPr>
          <p:cNvSpPr txBox="1"/>
          <p:nvPr/>
        </p:nvSpPr>
        <p:spPr>
          <a:xfrm>
            <a:off x="1104106" y="2731668"/>
            <a:ext cx="377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374151"/>
                </a:solidFill>
                <a:latin typeface="Söhne"/>
              </a:rPr>
              <a:t>E.g. d</a:t>
            </a:r>
            <a:r>
              <a:rPr lang="en" altLang="zh-CN" sz="1600" b="0" i="0" dirty="0">
                <a:solidFill>
                  <a:srgbClr val="374151"/>
                </a:solidFill>
                <a:effectLst/>
                <a:latin typeface="Söhne"/>
              </a:rPr>
              <a:t>etecting all viruses in a patient’s </a:t>
            </a:r>
            <a:r>
              <a:rPr lang="en" altLang="zh-CN" sz="1600" dirty="0">
                <a:solidFill>
                  <a:srgbClr val="374151"/>
                </a:solidFill>
                <a:latin typeface="Söhne"/>
              </a:rPr>
              <a:t>throat</a:t>
            </a:r>
            <a:r>
              <a:rPr lang="en" altLang="zh-CN" sz="1600" b="0" i="0" dirty="0">
                <a:solidFill>
                  <a:srgbClr val="374151"/>
                </a:solidFill>
                <a:effectLst/>
                <a:latin typeface="Söhne"/>
              </a:rPr>
              <a:t> samples</a:t>
            </a:r>
            <a:endParaRPr kumimoji="1" lang="zh-CN" altLang="en-US" sz="16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635E9E3-FF03-2162-4329-F570EFA0B0A8}"/>
              </a:ext>
            </a:extLst>
          </p:cNvPr>
          <p:cNvSpPr txBox="1"/>
          <p:nvPr/>
        </p:nvSpPr>
        <p:spPr>
          <a:xfrm>
            <a:off x="1134711" y="4726154"/>
            <a:ext cx="40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rgbClr val="374151"/>
                </a:solidFill>
                <a:latin typeface="Söhne"/>
              </a:rPr>
              <a:t>Properties and functions of the viruses</a:t>
            </a:r>
            <a:endParaRPr kumimoji="1" lang="zh-CN" altLang="en-US" dirty="0"/>
          </a:p>
        </p:txBody>
      </p:sp>
      <p:pic>
        <p:nvPicPr>
          <p:cNvPr id="6146" name="Picture 2" descr="Prevention and Treatment of Viral Infections – Biology">
            <a:extLst>
              <a:ext uri="{FF2B5EF4-FFF2-40B4-BE49-F238E27FC236}">
                <a16:creationId xmlns:a16="http://schemas.microsoft.com/office/drawing/2014/main" id="{D6609BB3-50C5-0B2B-9125-27F7AE23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33" y="971077"/>
            <a:ext cx="3778344" cy="36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017DC-D059-DA40-BF26-BC52D68E1612}"/>
              </a:ext>
            </a:extLst>
          </p:cNvPr>
          <p:cNvSpPr txBox="1"/>
          <p:nvPr/>
        </p:nvSpPr>
        <p:spPr>
          <a:xfrm>
            <a:off x="6115792" y="4726154"/>
            <a:ext cx="2399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internet</a:t>
            </a:r>
          </a:p>
        </p:txBody>
      </p:sp>
    </p:spTree>
    <p:extLst>
      <p:ext uri="{BB962C8B-B14F-4D97-AF65-F5344CB8AC3E}">
        <p14:creationId xmlns:p14="http://schemas.microsoft.com/office/powerpoint/2010/main" val="372851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23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ECE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28F67-7C5E-0E4A-BD87-11890F1E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79" y="1797601"/>
            <a:ext cx="4299571" cy="1978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5370AC-2FC7-0641-BDE1-849FA1C3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553" y="4250769"/>
            <a:ext cx="3382894" cy="2081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03EBE4-133F-2048-87F7-4B713FA7D0F8}"/>
              </a:ext>
            </a:extLst>
          </p:cNvPr>
          <p:cNvSpPr txBox="1"/>
          <p:nvPr/>
        </p:nvSpPr>
        <p:spPr>
          <a:xfrm>
            <a:off x="1636294" y="1602313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Accuracy vs. confidence (SoftMax value)</a:t>
            </a:r>
            <a:endParaRPr kumimoji="1"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358BAD-C333-D941-8365-956A09664E2B}"/>
              </a:ext>
            </a:extLst>
          </p:cNvPr>
          <p:cNvSpPr txBox="1"/>
          <p:nvPr/>
        </p:nvSpPr>
        <p:spPr>
          <a:xfrm>
            <a:off x="1636294" y="3876116"/>
            <a:ext cx="242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Prediction with confidence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388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603" y="485234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6603" y="94004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039070" y="1412775"/>
            <a:ext cx="339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label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523289" y="150986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864302" y="150986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EBB3D-B0CE-2B46-95E6-7C099E5B99F3}"/>
              </a:ext>
            </a:extLst>
          </p:cNvPr>
          <p:cNvSpPr txBox="1"/>
          <p:nvPr/>
        </p:nvSpPr>
        <p:spPr>
          <a:xfrm>
            <a:off x="1259931" y="1853699"/>
            <a:ext cx="2957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Extension of the knowledge graph</a:t>
            </a:r>
            <a:endParaRPr kumimoji="1"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7B25A4-4CB7-7D4B-8340-2C0684F9ED64}"/>
              </a:ext>
            </a:extLst>
          </p:cNvPr>
          <p:cNvSpPr txBox="1"/>
          <p:nvPr/>
        </p:nvSpPr>
        <p:spPr>
          <a:xfrm>
            <a:off x="1259931" y="4076621"/>
            <a:ext cx="3031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Performance of the label extension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8028A-5614-19D4-03B1-AC180758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52" y="2117295"/>
            <a:ext cx="2704814" cy="20309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EBC7B9-4E2F-830E-EFCB-A3BF73289817}"/>
              </a:ext>
            </a:extLst>
          </p:cNvPr>
          <p:cNvSpPr txBox="1"/>
          <p:nvPr/>
        </p:nvSpPr>
        <p:spPr>
          <a:xfrm>
            <a:off x="1733007" y="997191"/>
            <a:ext cx="568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01944"/>
                </a:solidFill>
              </a:rPr>
              <a:t>——</a:t>
            </a:r>
            <a:r>
              <a:rPr lang="zh-CN" altLang="en-US" sz="1800" dirty="0">
                <a:solidFill>
                  <a:srgbClr val="701944"/>
                </a:solidFill>
              </a:rPr>
              <a:t> </a:t>
            </a:r>
            <a:r>
              <a:rPr lang="en" altLang="zh-CN" sz="1800" dirty="0">
                <a:solidFill>
                  <a:srgbClr val="701944"/>
                </a:solidFill>
              </a:rPr>
              <a:t>S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ingle-cell viral tagging using </a:t>
            </a:r>
            <a:r>
              <a:rPr lang="en" altLang="zh-CN" dirty="0">
                <a:solidFill>
                  <a:srgbClr val="701944"/>
                </a:solidFill>
              </a:rPr>
              <a:t>a human stool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 sample</a:t>
            </a:r>
            <a:endParaRPr lang="zh-CN" altLang="en-US" dirty="0">
              <a:solidFill>
                <a:srgbClr val="701944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5D23B5-E37A-D24E-90C0-2E2B8B78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92" y="4411809"/>
            <a:ext cx="3399651" cy="18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F4551-15AC-4C7E-B13E-B99E057D743B}"/>
              </a:ext>
            </a:extLst>
          </p:cNvPr>
          <p:cNvGrpSpPr/>
          <p:nvPr/>
        </p:nvGrpSpPr>
        <p:grpSpPr>
          <a:xfrm>
            <a:off x="821902" y="387031"/>
            <a:ext cx="840441" cy="5406834"/>
            <a:chOff x="4052907" y="437440"/>
            <a:chExt cx="914400" cy="5882640"/>
          </a:xfrm>
        </p:grpSpPr>
        <p:pic>
          <p:nvPicPr>
            <p:cNvPr id="23" name="Graphic 22" descr="DNA with solid fill">
              <a:extLst>
                <a:ext uri="{FF2B5EF4-FFF2-40B4-BE49-F238E27FC236}">
                  <a16:creationId xmlns:a16="http://schemas.microsoft.com/office/drawing/2014/main" id="{B0893409-96BB-48AD-9705-3C6BC02B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DNA with solid fill">
              <a:extLst>
                <a:ext uri="{FF2B5EF4-FFF2-40B4-BE49-F238E27FC236}">
                  <a16:creationId xmlns:a16="http://schemas.microsoft.com/office/drawing/2014/main" id="{01DE8204-0866-4348-A328-A40D5C32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DNA with solid fill">
              <a:extLst>
                <a:ext uri="{FF2B5EF4-FFF2-40B4-BE49-F238E27FC236}">
                  <a16:creationId xmlns:a16="http://schemas.microsoft.com/office/drawing/2014/main" id="{0E87DCBC-1E32-4FB7-9066-E6154277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DNA with solid fill">
              <a:extLst>
                <a:ext uri="{FF2B5EF4-FFF2-40B4-BE49-F238E27FC236}">
                  <a16:creationId xmlns:a16="http://schemas.microsoft.com/office/drawing/2014/main" id="{46CF610E-FF3E-4A7F-977B-AF61C234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NA with solid fill">
              <a:extLst>
                <a:ext uri="{FF2B5EF4-FFF2-40B4-BE49-F238E27FC236}">
                  <a16:creationId xmlns:a16="http://schemas.microsoft.com/office/drawing/2014/main" id="{06ED3166-9998-40AE-B17C-8E3476C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NA with solid fill">
              <a:extLst>
                <a:ext uri="{FF2B5EF4-FFF2-40B4-BE49-F238E27FC236}">
                  <a16:creationId xmlns:a16="http://schemas.microsoft.com/office/drawing/2014/main" id="{EDF59842-6245-45B4-B852-5C5FBFD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NA with solid fill">
              <a:extLst>
                <a:ext uri="{FF2B5EF4-FFF2-40B4-BE49-F238E27FC236}">
                  <a16:creationId xmlns:a16="http://schemas.microsoft.com/office/drawing/2014/main" id="{AFE7311A-BFE3-42A1-AE04-F0C2AED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E7C57C-FBF7-4BBA-AC55-CE1A14F42221}"/>
              </a:ext>
            </a:extLst>
          </p:cNvPr>
          <p:cNvGrpSpPr/>
          <p:nvPr/>
        </p:nvGrpSpPr>
        <p:grpSpPr>
          <a:xfrm>
            <a:off x="539552" y="2694005"/>
            <a:ext cx="439137" cy="2825115"/>
            <a:chOff x="4052907" y="437440"/>
            <a:chExt cx="914400" cy="5882640"/>
          </a:xfrm>
        </p:grpSpPr>
        <p:pic>
          <p:nvPicPr>
            <p:cNvPr id="39" name="Graphic 38" descr="DNA with solid fill">
              <a:extLst>
                <a:ext uri="{FF2B5EF4-FFF2-40B4-BE49-F238E27FC236}">
                  <a16:creationId xmlns:a16="http://schemas.microsoft.com/office/drawing/2014/main" id="{9BBCCE71-DDDC-49CF-9256-125E118B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NA with solid fill">
              <a:extLst>
                <a:ext uri="{FF2B5EF4-FFF2-40B4-BE49-F238E27FC236}">
                  <a16:creationId xmlns:a16="http://schemas.microsoft.com/office/drawing/2014/main" id="{F40B8886-BAF7-4298-A5F8-E3D2ECE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DNA with solid fill">
              <a:extLst>
                <a:ext uri="{FF2B5EF4-FFF2-40B4-BE49-F238E27FC236}">
                  <a16:creationId xmlns:a16="http://schemas.microsoft.com/office/drawing/2014/main" id="{6D13DDDA-5A98-40D7-9C87-9E842D8C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DNA with solid fill">
              <a:extLst>
                <a:ext uri="{FF2B5EF4-FFF2-40B4-BE49-F238E27FC236}">
                  <a16:creationId xmlns:a16="http://schemas.microsoft.com/office/drawing/2014/main" id="{34872027-EE75-42AD-A333-DB28E59E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DNA with solid fill">
              <a:extLst>
                <a:ext uri="{FF2B5EF4-FFF2-40B4-BE49-F238E27FC236}">
                  <a16:creationId xmlns:a16="http://schemas.microsoft.com/office/drawing/2014/main" id="{73D969EF-6E26-44AA-859B-ECE92A80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DNA with solid fill">
              <a:extLst>
                <a:ext uri="{FF2B5EF4-FFF2-40B4-BE49-F238E27FC236}">
                  <a16:creationId xmlns:a16="http://schemas.microsoft.com/office/drawing/2014/main" id="{688C2FF9-8244-4EDD-A6EB-EEDFBB3A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DNA with solid fill">
              <a:extLst>
                <a:ext uri="{FF2B5EF4-FFF2-40B4-BE49-F238E27FC236}">
                  <a16:creationId xmlns:a16="http://schemas.microsoft.com/office/drawing/2014/main" id="{ACF18B0B-5BAC-4251-8E25-8EA0FBC2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60BA9-17C4-44E2-ACB5-9E59F289E25A}"/>
              </a:ext>
            </a:extLst>
          </p:cNvPr>
          <p:cNvGrpSpPr/>
          <p:nvPr/>
        </p:nvGrpSpPr>
        <p:grpSpPr>
          <a:xfrm>
            <a:off x="1569977" y="2896242"/>
            <a:ext cx="494687" cy="3182484"/>
            <a:chOff x="4052907" y="437440"/>
            <a:chExt cx="914400" cy="5882640"/>
          </a:xfrm>
        </p:grpSpPr>
        <p:pic>
          <p:nvPicPr>
            <p:cNvPr id="55" name="Graphic 54" descr="DNA with solid fill">
              <a:extLst>
                <a:ext uri="{FF2B5EF4-FFF2-40B4-BE49-F238E27FC236}">
                  <a16:creationId xmlns:a16="http://schemas.microsoft.com/office/drawing/2014/main" id="{1B0E7746-1448-44BB-9F98-716836C2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DNA with solid fill">
              <a:extLst>
                <a:ext uri="{FF2B5EF4-FFF2-40B4-BE49-F238E27FC236}">
                  <a16:creationId xmlns:a16="http://schemas.microsoft.com/office/drawing/2014/main" id="{8F85199D-46D0-447C-88CB-33EAC488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DNA with solid fill">
              <a:extLst>
                <a:ext uri="{FF2B5EF4-FFF2-40B4-BE49-F238E27FC236}">
                  <a16:creationId xmlns:a16="http://schemas.microsoft.com/office/drawing/2014/main" id="{199C8C1C-0E42-4A81-B05D-58A97EF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DNA with solid fill">
              <a:extLst>
                <a:ext uri="{FF2B5EF4-FFF2-40B4-BE49-F238E27FC236}">
                  <a16:creationId xmlns:a16="http://schemas.microsoft.com/office/drawing/2014/main" id="{42DBAA4F-E798-421D-8E76-80F5E7D6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DNA with solid fill">
              <a:extLst>
                <a:ext uri="{FF2B5EF4-FFF2-40B4-BE49-F238E27FC236}">
                  <a16:creationId xmlns:a16="http://schemas.microsoft.com/office/drawing/2014/main" id="{A0CA1EA2-D624-4207-BB3C-07417245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DNA with solid fill">
              <a:extLst>
                <a:ext uri="{FF2B5EF4-FFF2-40B4-BE49-F238E27FC236}">
                  <a16:creationId xmlns:a16="http://schemas.microsoft.com/office/drawing/2014/main" id="{8CBDE17A-293E-4179-A68E-CFDF01A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DNA with solid fill">
              <a:extLst>
                <a:ext uri="{FF2B5EF4-FFF2-40B4-BE49-F238E27FC236}">
                  <a16:creationId xmlns:a16="http://schemas.microsoft.com/office/drawing/2014/main" id="{6E8DCA97-1D8B-4B26-B7A9-C601E5300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EC3953-C5B7-4725-BD39-ED67EA222CC9}"/>
              </a:ext>
            </a:extLst>
          </p:cNvPr>
          <p:cNvSpPr/>
          <p:nvPr/>
        </p:nvSpPr>
        <p:spPr>
          <a:xfrm>
            <a:off x="2356318" y="1066119"/>
            <a:ext cx="2417630" cy="322706"/>
          </a:xfrm>
          <a:custGeom>
            <a:avLst/>
            <a:gdLst>
              <a:gd name="connsiteX0" fmla="*/ 156175 w 938691"/>
              <a:gd name="connsiteY0" fmla="*/ 430275 h 430275"/>
              <a:gd name="connsiteX1" fmla="*/ 129798 w 938691"/>
              <a:gd name="connsiteY1" fmla="*/ 254428 h 430275"/>
              <a:gd name="connsiteX2" fmla="*/ 15498 w 938691"/>
              <a:gd name="connsiteY2" fmla="*/ 192882 h 430275"/>
              <a:gd name="connsiteX3" fmla="*/ 6706 w 938691"/>
              <a:gd name="connsiteY3" fmla="*/ 104959 h 430275"/>
              <a:gd name="connsiteX4" fmla="*/ 68252 w 938691"/>
              <a:gd name="connsiteY4" fmla="*/ 8244 h 430275"/>
              <a:gd name="connsiteX5" fmla="*/ 191345 w 938691"/>
              <a:gd name="connsiteY5" fmla="*/ 8244 h 430275"/>
              <a:gd name="connsiteX6" fmla="*/ 252891 w 938691"/>
              <a:gd name="connsiteY6" fmla="*/ 34621 h 430275"/>
              <a:gd name="connsiteX7" fmla="*/ 296852 w 938691"/>
              <a:gd name="connsiteY7" fmla="*/ 104959 h 430275"/>
              <a:gd name="connsiteX8" fmla="*/ 340814 w 938691"/>
              <a:gd name="connsiteY8" fmla="*/ 166505 h 430275"/>
              <a:gd name="connsiteX9" fmla="*/ 411152 w 938691"/>
              <a:gd name="connsiteY9" fmla="*/ 201675 h 430275"/>
              <a:gd name="connsiteX10" fmla="*/ 446321 w 938691"/>
              <a:gd name="connsiteY10" fmla="*/ 201675 h 430275"/>
              <a:gd name="connsiteX11" fmla="*/ 499075 w 938691"/>
              <a:gd name="connsiteY11" fmla="*/ 166505 h 430275"/>
              <a:gd name="connsiteX12" fmla="*/ 534245 w 938691"/>
              <a:gd name="connsiteY12" fmla="*/ 113751 h 430275"/>
              <a:gd name="connsiteX13" fmla="*/ 569414 w 938691"/>
              <a:gd name="connsiteY13" fmla="*/ 78582 h 430275"/>
              <a:gd name="connsiteX14" fmla="*/ 622168 w 938691"/>
              <a:gd name="connsiteY14" fmla="*/ 69790 h 430275"/>
              <a:gd name="connsiteX15" fmla="*/ 674921 w 938691"/>
              <a:gd name="connsiteY15" fmla="*/ 87375 h 430275"/>
              <a:gd name="connsiteX16" fmla="*/ 710091 w 938691"/>
              <a:gd name="connsiteY16" fmla="*/ 131336 h 430275"/>
              <a:gd name="connsiteX17" fmla="*/ 727675 w 938691"/>
              <a:gd name="connsiteY17" fmla="*/ 184090 h 430275"/>
              <a:gd name="connsiteX18" fmla="*/ 754052 w 938691"/>
              <a:gd name="connsiteY18" fmla="*/ 210467 h 430275"/>
              <a:gd name="connsiteX19" fmla="*/ 789221 w 938691"/>
              <a:gd name="connsiteY19" fmla="*/ 210467 h 430275"/>
              <a:gd name="connsiteX20" fmla="*/ 841975 w 938691"/>
              <a:gd name="connsiteY20" fmla="*/ 210467 h 430275"/>
              <a:gd name="connsiteX21" fmla="*/ 877145 w 938691"/>
              <a:gd name="connsiteY21" fmla="*/ 184090 h 430275"/>
              <a:gd name="connsiteX22" fmla="*/ 921106 w 938691"/>
              <a:gd name="connsiteY22" fmla="*/ 148921 h 430275"/>
              <a:gd name="connsiteX23" fmla="*/ 938691 w 938691"/>
              <a:gd name="connsiteY23" fmla="*/ 113751 h 43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8691" h="430275">
                <a:moveTo>
                  <a:pt x="156175" y="430275"/>
                </a:moveTo>
                <a:cubicBezTo>
                  <a:pt x="154709" y="362134"/>
                  <a:pt x="153244" y="293993"/>
                  <a:pt x="129798" y="254428"/>
                </a:cubicBezTo>
                <a:cubicBezTo>
                  <a:pt x="106352" y="214863"/>
                  <a:pt x="36013" y="217793"/>
                  <a:pt x="15498" y="192882"/>
                </a:cubicBezTo>
                <a:cubicBezTo>
                  <a:pt x="-5017" y="167971"/>
                  <a:pt x="-2086" y="135732"/>
                  <a:pt x="6706" y="104959"/>
                </a:cubicBezTo>
                <a:cubicBezTo>
                  <a:pt x="15498" y="74186"/>
                  <a:pt x="37479" y="24363"/>
                  <a:pt x="68252" y="8244"/>
                </a:cubicBezTo>
                <a:cubicBezTo>
                  <a:pt x="99025" y="-7875"/>
                  <a:pt x="160572" y="3848"/>
                  <a:pt x="191345" y="8244"/>
                </a:cubicBezTo>
                <a:cubicBezTo>
                  <a:pt x="222118" y="12640"/>
                  <a:pt x="235306" y="18502"/>
                  <a:pt x="252891" y="34621"/>
                </a:cubicBezTo>
                <a:cubicBezTo>
                  <a:pt x="270476" y="50740"/>
                  <a:pt x="282198" y="82978"/>
                  <a:pt x="296852" y="104959"/>
                </a:cubicBezTo>
                <a:cubicBezTo>
                  <a:pt x="311506" y="126940"/>
                  <a:pt x="321764" y="150386"/>
                  <a:pt x="340814" y="166505"/>
                </a:cubicBezTo>
                <a:cubicBezTo>
                  <a:pt x="359864" y="182624"/>
                  <a:pt x="411152" y="201675"/>
                  <a:pt x="411152" y="201675"/>
                </a:cubicBezTo>
                <a:cubicBezTo>
                  <a:pt x="428737" y="207537"/>
                  <a:pt x="431667" y="207537"/>
                  <a:pt x="446321" y="201675"/>
                </a:cubicBezTo>
                <a:cubicBezTo>
                  <a:pt x="460975" y="195813"/>
                  <a:pt x="484421" y="181159"/>
                  <a:pt x="499075" y="166505"/>
                </a:cubicBezTo>
                <a:cubicBezTo>
                  <a:pt x="513729" y="151851"/>
                  <a:pt x="534245" y="113751"/>
                  <a:pt x="534245" y="113751"/>
                </a:cubicBezTo>
                <a:cubicBezTo>
                  <a:pt x="545968" y="99097"/>
                  <a:pt x="554760" y="85909"/>
                  <a:pt x="569414" y="78582"/>
                </a:cubicBezTo>
                <a:cubicBezTo>
                  <a:pt x="584068" y="71255"/>
                  <a:pt x="604584" y="68325"/>
                  <a:pt x="622168" y="69790"/>
                </a:cubicBezTo>
                <a:cubicBezTo>
                  <a:pt x="639752" y="71255"/>
                  <a:pt x="660267" y="77117"/>
                  <a:pt x="674921" y="87375"/>
                </a:cubicBezTo>
                <a:cubicBezTo>
                  <a:pt x="689575" y="97633"/>
                  <a:pt x="701299" y="115217"/>
                  <a:pt x="710091" y="131336"/>
                </a:cubicBezTo>
                <a:cubicBezTo>
                  <a:pt x="718883" y="147455"/>
                  <a:pt x="727675" y="184090"/>
                  <a:pt x="727675" y="184090"/>
                </a:cubicBezTo>
                <a:cubicBezTo>
                  <a:pt x="735002" y="197278"/>
                  <a:pt x="754052" y="210467"/>
                  <a:pt x="754052" y="210467"/>
                </a:cubicBezTo>
                <a:cubicBezTo>
                  <a:pt x="764310" y="214863"/>
                  <a:pt x="789221" y="210467"/>
                  <a:pt x="789221" y="210467"/>
                </a:cubicBezTo>
                <a:lnTo>
                  <a:pt x="841975" y="210467"/>
                </a:lnTo>
                <a:cubicBezTo>
                  <a:pt x="856629" y="206071"/>
                  <a:pt x="863956" y="194348"/>
                  <a:pt x="877145" y="184090"/>
                </a:cubicBezTo>
                <a:cubicBezTo>
                  <a:pt x="890334" y="173832"/>
                  <a:pt x="921106" y="148921"/>
                  <a:pt x="921106" y="148921"/>
                </a:cubicBezTo>
                <a:cubicBezTo>
                  <a:pt x="931364" y="137198"/>
                  <a:pt x="935027" y="125474"/>
                  <a:pt x="938691" y="113751"/>
                </a:cubicBez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48E72C2-F41E-4C54-881A-BEDB8CA87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948" y="888329"/>
            <a:ext cx="3598586" cy="30777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kumimoji="0" lang="LID4096" altLang="LID4096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ATGGGCAAGTCAGAAAGTCAGATGGATATAACTGATATCAACACTCCAAAGCCAAAGAAGAAACAGCGATGGACTCCACTGGAGATCAGCCTCTCGGTCCTTGTCCTGCTCCTCACCATCATAGCTGTGACAATGATCGACTCTATGCAACCTACGATGATGGTATTTGCAAGTCATCAGACTGCATAAAATCAGCTGCTCGACTGATCCAAAACATGGATGCCACCACTG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… …</a:t>
            </a:r>
            <a:endParaRPr lang="LID4096" altLang="LID4096" sz="3600" dirty="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D74A7E-DD89-4F6F-B134-22FBE3149816}"/>
              </a:ext>
            </a:extLst>
          </p:cNvPr>
          <p:cNvSpPr/>
          <p:nvPr/>
        </p:nvSpPr>
        <p:spPr>
          <a:xfrm>
            <a:off x="4873097" y="4206215"/>
            <a:ext cx="3575209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Language of Life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211AD7-2928-604E-B313-B5178E591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52" y="1227472"/>
            <a:ext cx="32131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C2F8E-497E-3549-9D54-4BD76814735A}"/>
              </a:ext>
            </a:extLst>
          </p:cNvPr>
          <p:cNvSpPr txBox="1"/>
          <p:nvPr/>
        </p:nvSpPr>
        <p:spPr>
          <a:xfrm>
            <a:off x="2627784" y="562938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400" dirty="0"/>
              <a:t>https://</a:t>
            </a:r>
            <a:r>
              <a:rPr kumimoji="1" lang="en-US" sz="1400" dirty="0" err="1"/>
              <a:t>nebula.org</a:t>
            </a:r>
            <a:r>
              <a:rPr kumimoji="1" lang="en-US" sz="1400" dirty="0"/>
              <a:t>/blog/</a:t>
            </a:r>
            <a:r>
              <a:rPr kumimoji="1" lang="en-US" sz="1400" dirty="0" err="1"/>
              <a:t>dna</a:t>
            </a:r>
            <a:r>
              <a:rPr kumimoji="1" lang="en-US" sz="1400" dirty="0"/>
              <a:t>-structure-model/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62F5-97F1-3D4E-BDC0-B5514512D1E7}"/>
              </a:ext>
            </a:extLst>
          </p:cNvPr>
          <p:cNvSpPr txBox="1"/>
          <p:nvPr/>
        </p:nvSpPr>
        <p:spPr>
          <a:xfrm>
            <a:off x="4830560" y="4876153"/>
            <a:ext cx="409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- Contains all functions that make each biological entity unique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5201-39E7-464B-A350-593A7F7C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E94027-8B23-C041-9BB6-BA5D03F4F2D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6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1487" y="463870"/>
            <a:ext cx="730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Next-generation sequencing technology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46315" y="9517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2"/>
          <p:cNvSpPr txBox="1">
            <a:spLocks/>
          </p:cNvSpPr>
          <p:nvPr/>
        </p:nvSpPr>
        <p:spPr>
          <a:xfrm>
            <a:off x="7988755" y="564318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066958" y="86942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66958" y="91152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065AFE-31F8-0509-E08A-F110096EF416}"/>
              </a:ext>
            </a:extLst>
          </p:cNvPr>
          <p:cNvSpPr txBox="1"/>
          <p:nvPr/>
        </p:nvSpPr>
        <p:spPr>
          <a:xfrm>
            <a:off x="1047734" y="3064232"/>
            <a:ext cx="120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sz="1800" dirty="0"/>
              <a:t>ampling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2C82F-2DDA-7B56-729B-EE7673E714D8}"/>
              </a:ext>
            </a:extLst>
          </p:cNvPr>
          <p:cNvSpPr txBox="1"/>
          <p:nvPr/>
        </p:nvSpPr>
        <p:spPr>
          <a:xfrm>
            <a:off x="3152399" y="3048043"/>
            <a:ext cx="1538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Sequencing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0317CB-20B3-CC5B-4ACE-EF8C606A8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b="32018"/>
          <a:stretch/>
        </p:blipFill>
        <p:spPr bwMode="auto">
          <a:xfrm>
            <a:off x="687694" y="1131447"/>
            <a:ext cx="7301061" cy="38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E571CE-381E-685B-4246-596E28E3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26" y="4124571"/>
            <a:ext cx="4104456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34E9E9-1068-B5B1-5169-0044BF52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" y="3293795"/>
            <a:ext cx="1021709" cy="91888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C979061-D3EA-9376-0FC8-44B3EE81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r="11018"/>
          <a:stretch/>
        </p:blipFill>
        <p:spPr bwMode="auto">
          <a:xfrm>
            <a:off x="2491946" y="3215303"/>
            <a:ext cx="860044" cy="100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B1C7723-4E93-73D7-8BAF-42BDE2F511F4}"/>
              </a:ext>
            </a:extLst>
          </p:cNvPr>
          <p:cNvSpPr txBox="1"/>
          <p:nvPr/>
        </p:nvSpPr>
        <p:spPr>
          <a:xfrm>
            <a:off x="2412571" y="4105162"/>
            <a:ext cx="1271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Bioinformatics </a:t>
            </a:r>
          </a:p>
          <a:p>
            <a:r>
              <a:rPr lang="en-US" altLang="zh-CN" sz="1400" dirty="0"/>
              <a:t>analysis</a:t>
            </a:r>
            <a:endParaRPr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09D2B0-9086-E881-F23A-430CBB545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2"/>
          <a:stretch/>
        </p:blipFill>
        <p:spPr>
          <a:xfrm>
            <a:off x="1191750" y="3285691"/>
            <a:ext cx="796957" cy="7937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868B39-ED72-259A-1464-3A09BAFAD413}"/>
              </a:ext>
            </a:extLst>
          </p:cNvPr>
          <p:cNvSpPr txBox="1"/>
          <p:nvPr/>
        </p:nvSpPr>
        <p:spPr>
          <a:xfrm>
            <a:off x="1091824" y="4104187"/>
            <a:ext cx="775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report</a:t>
            </a:r>
            <a:endParaRPr lang="zh-CN" altLang="en-US" sz="1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CA7B01A-4469-F20B-44BF-AD890860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734" y="3894384"/>
            <a:ext cx="1271167" cy="3868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C81FD9-9EF9-75AF-73B3-7C235C2B8037}"/>
              </a:ext>
            </a:extLst>
          </p:cNvPr>
          <p:cNvSpPr txBox="1"/>
          <p:nvPr/>
        </p:nvSpPr>
        <p:spPr>
          <a:xfrm>
            <a:off x="3712030" y="4082520"/>
            <a:ext cx="1872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Sequencing data</a:t>
            </a:r>
          </a:p>
          <a:p>
            <a:r>
              <a:rPr lang="en-US" altLang="zh-CN" sz="1400" dirty="0"/>
              <a:t>(sequencing reads)</a:t>
            </a:r>
            <a:endParaRPr lang="zh-CN" altLang="en-US" sz="1400" dirty="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9B732014-CA20-A690-77ED-773304FE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14" y="4828900"/>
            <a:ext cx="3024336" cy="1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箭头: 下 90">
            <a:extLst>
              <a:ext uri="{FF2B5EF4-FFF2-40B4-BE49-F238E27FC236}">
                <a16:creationId xmlns:a16="http://schemas.microsoft.com/office/drawing/2014/main" id="{AC93323E-C7EC-AA4A-7A26-9C924938E803}"/>
              </a:ext>
            </a:extLst>
          </p:cNvPr>
          <p:cNvSpPr/>
          <p:nvPr/>
        </p:nvSpPr>
        <p:spPr>
          <a:xfrm>
            <a:off x="4201940" y="4578224"/>
            <a:ext cx="360040" cy="195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94C932-040B-6E70-F68A-F28AF5E3ADE2}"/>
              </a:ext>
            </a:extLst>
          </p:cNvPr>
          <p:cNvSpPr txBox="1"/>
          <p:nvPr/>
        </p:nvSpPr>
        <p:spPr>
          <a:xfrm>
            <a:off x="5584238" y="5306109"/>
            <a:ext cx="1944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Fastq</a:t>
            </a:r>
            <a:r>
              <a:rPr lang="en-US" altLang="zh-CN" sz="1400" dirty="0"/>
              <a:t> file </a:t>
            </a:r>
          </a:p>
          <a:p>
            <a:r>
              <a:rPr lang="en-US" altLang="zh-CN" sz="1400" dirty="0"/>
              <a:t>(sequencing data/reads)</a:t>
            </a:r>
            <a:endParaRPr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7D4CE2-3C23-304D-9C03-31804B9A98A9}"/>
              </a:ext>
            </a:extLst>
          </p:cNvPr>
          <p:cNvSpPr/>
          <p:nvPr/>
        </p:nvSpPr>
        <p:spPr>
          <a:xfrm>
            <a:off x="2282214" y="4838946"/>
            <a:ext cx="3013992" cy="1373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95">
            <a:extLst>
              <a:ext uri="{FF2B5EF4-FFF2-40B4-BE49-F238E27FC236}">
                <a16:creationId xmlns:a16="http://schemas.microsoft.com/office/drawing/2014/main" id="{90023431-A957-5E25-11C5-EFF14747923E}"/>
              </a:ext>
            </a:extLst>
          </p:cNvPr>
          <p:cNvCxnSpPr/>
          <p:nvPr/>
        </p:nvCxnSpPr>
        <p:spPr>
          <a:xfrm>
            <a:off x="5296206" y="5566219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35077CA-2833-DC38-161A-1D579ADE9EE9}"/>
              </a:ext>
            </a:extLst>
          </p:cNvPr>
          <p:cNvSpPr/>
          <p:nvPr/>
        </p:nvSpPr>
        <p:spPr>
          <a:xfrm>
            <a:off x="1462639" y="4997109"/>
            <a:ext cx="654871" cy="142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8E7B75-F788-752D-DF07-F55833159A8C}"/>
              </a:ext>
            </a:extLst>
          </p:cNvPr>
          <p:cNvSpPr/>
          <p:nvPr/>
        </p:nvSpPr>
        <p:spPr>
          <a:xfrm>
            <a:off x="1479782" y="5469943"/>
            <a:ext cx="654871" cy="142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F40FF6-F42F-DE6A-3B88-02389911413C}"/>
              </a:ext>
            </a:extLst>
          </p:cNvPr>
          <p:cNvSpPr txBox="1"/>
          <p:nvPr/>
        </p:nvSpPr>
        <p:spPr>
          <a:xfrm>
            <a:off x="1516015" y="5101154"/>
            <a:ext cx="6118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Read1</a:t>
            </a:r>
            <a:endParaRPr lang="zh-CN" altLang="en-US" sz="11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8AD069-BA6F-7C08-5320-54415C7E038E}"/>
              </a:ext>
            </a:extLst>
          </p:cNvPr>
          <p:cNvSpPr txBox="1"/>
          <p:nvPr/>
        </p:nvSpPr>
        <p:spPr>
          <a:xfrm>
            <a:off x="1535618" y="5566219"/>
            <a:ext cx="6118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Read2</a:t>
            </a:r>
            <a:endParaRPr lang="zh-CN" altLang="en-US" sz="11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0233CC-D2EB-9998-BDF0-9510112523E2}"/>
              </a:ext>
            </a:extLst>
          </p:cNvPr>
          <p:cNvSpPr txBox="1"/>
          <p:nvPr/>
        </p:nvSpPr>
        <p:spPr>
          <a:xfrm>
            <a:off x="3942415" y="3449947"/>
            <a:ext cx="6118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Read1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052EDE-92AF-5FC6-2C54-1D02B271820C}"/>
              </a:ext>
            </a:extLst>
          </p:cNvPr>
          <p:cNvSpPr txBox="1"/>
          <p:nvPr/>
        </p:nvSpPr>
        <p:spPr>
          <a:xfrm>
            <a:off x="3787998" y="3832526"/>
            <a:ext cx="6118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Read2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283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510B-FE22-9247-8D39-8CE92A2B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13" y="437836"/>
            <a:ext cx="7886700" cy="61073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BIG genomic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BE79C-8896-CB45-A9E9-FF264386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516" y="1284609"/>
            <a:ext cx="5173863" cy="3880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7428D-64A4-544F-80C2-30DBBDCA78AF}"/>
              </a:ext>
            </a:extLst>
          </p:cNvPr>
          <p:cNvSpPr txBox="1"/>
          <p:nvPr/>
        </p:nvSpPr>
        <p:spPr>
          <a:xfrm>
            <a:off x="1257758" y="5255427"/>
            <a:ext cx="6886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Low cost </a:t>
            </a:r>
            <a:r>
              <a:rPr lang="en-US" sz="1500" dirty="0">
                <a:sym typeface="Wingdings"/>
              </a:rPr>
              <a:t> fast accumulation of sequencing data</a:t>
            </a:r>
          </a:p>
          <a:p>
            <a:r>
              <a:rPr lang="en-US" sz="1500" b="1" dirty="0">
                <a:solidFill>
                  <a:srgbClr val="FF0000"/>
                </a:solidFill>
                <a:sym typeface="Wingdings"/>
              </a:rPr>
              <a:t>Sequence Read Archive at NIH</a:t>
            </a:r>
            <a:r>
              <a:rPr lang="en-US" sz="1500" dirty="0">
                <a:sym typeface="Wingdings"/>
              </a:rPr>
              <a:t>: 11,141,607,428,443,304 bases (~11,141 </a:t>
            </a:r>
            <a:r>
              <a:rPr lang="en-US" sz="1500" dirty="0" err="1">
                <a:sym typeface="Wingdings"/>
              </a:rPr>
              <a:t>terabases</a:t>
            </a:r>
            <a:r>
              <a:rPr lang="en-US" sz="1500" dirty="0">
                <a:sym typeface="Wingdings"/>
              </a:rPr>
              <a:t>)</a:t>
            </a:r>
            <a:endParaRPr lang="en-US" sz="1500" dirty="0"/>
          </a:p>
        </p:txBody>
      </p:sp>
      <p:cxnSp>
        <p:nvCxnSpPr>
          <p:cNvPr id="3" name="直接连接符 113">
            <a:extLst>
              <a:ext uri="{FF2B5EF4-FFF2-40B4-BE49-F238E27FC236}">
                <a16:creationId xmlns:a16="http://schemas.microsoft.com/office/drawing/2014/main" id="{898A083F-7644-D19E-86B6-DD3E609A3F7C}"/>
              </a:ext>
            </a:extLst>
          </p:cNvPr>
          <p:cNvCxnSpPr/>
          <p:nvPr/>
        </p:nvCxnSpPr>
        <p:spPr>
          <a:xfrm>
            <a:off x="459754" y="93417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BA8BD-0C68-4322-DDDB-6B32FC5E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5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4C39908-0ADA-9A05-B9E1-2D8E9C202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04"/>
          <a:stretch/>
        </p:blipFill>
        <p:spPr>
          <a:xfrm>
            <a:off x="5753621" y="2917446"/>
            <a:ext cx="3337274" cy="19514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8589" y="525737"/>
            <a:ext cx="7700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Research problem formulation: virus identification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2675" y="3564242"/>
            <a:ext cx="727328" cy="13520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561061" y="5662316"/>
            <a:ext cx="2687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DNA sequences (</a:t>
            </a:r>
            <a:r>
              <a:rPr lang="en-US" altLang="zh-CN" sz="1400" b="1" dirty="0"/>
              <a:t>contigs</a:t>
            </a:r>
            <a:r>
              <a:rPr lang="en-US" altLang="zh-CN" sz="1400" dirty="0"/>
              <a:t>) obtained</a:t>
            </a:r>
          </a:p>
          <a:p>
            <a:r>
              <a:rPr lang="en-US" altLang="zh-CN" sz="1400" dirty="0"/>
              <a:t>using sequencing data analysis</a:t>
            </a:r>
          </a:p>
          <a:p>
            <a:endParaRPr lang="zh-CN" altLang="en-US" sz="1400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630560" y="101111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023799" y="928030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023799" y="970129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30" y="5230222"/>
            <a:ext cx="1268791" cy="37613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35583" y="3357870"/>
            <a:ext cx="160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Binary</a:t>
            </a:r>
          </a:p>
          <a:p>
            <a:r>
              <a:rPr lang="en-US" altLang="zh-CN" sz="2000" b="1" dirty="0"/>
              <a:t>classification</a:t>
            </a:r>
            <a:endParaRPr lang="zh-CN" altLang="en-US" sz="2000" b="1" dirty="0"/>
          </a:p>
        </p:txBody>
      </p:sp>
      <p:sp>
        <p:nvSpPr>
          <p:cNvPr id="41" name="矩形 40"/>
          <p:cNvSpPr/>
          <p:nvPr/>
        </p:nvSpPr>
        <p:spPr>
          <a:xfrm>
            <a:off x="7605071" y="6502041"/>
            <a:ext cx="12715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Material source: </a:t>
            </a:r>
            <a:r>
              <a:rPr lang="de-DE" altLang="zh-CN" sz="800" dirty="0">
                <a:solidFill>
                  <a:schemeClr val="bg1">
                    <a:lumMod val="50000"/>
                  </a:schemeClr>
                </a:solidFill>
              </a:rPr>
              <a:t>viralzone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5BBDB690-FA71-504C-AA9E-4984942CD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4" y="1241919"/>
            <a:ext cx="795410" cy="81711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CC5C0B8-29A1-3741-997E-E27F93D5D225}"/>
              </a:ext>
            </a:extLst>
          </p:cNvPr>
          <p:cNvGrpSpPr/>
          <p:nvPr/>
        </p:nvGrpSpPr>
        <p:grpSpPr>
          <a:xfrm>
            <a:off x="1544248" y="1045104"/>
            <a:ext cx="1723166" cy="1273542"/>
            <a:chOff x="3631011" y="700087"/>
            <a:chExt cx="3486150" cy="2576513"/>
          </a:xfrm>
        </p:grpSpPr>
        <p:pic>
          <p:nvPicPr>
            <p:cNvPr id="46" name="Picture 45" descr="A picture containing ground, paving&#10;&#10;Description automatically generated">
              <a:extLst>
                <a:ext uri="{FF2B5EF4-FFF2-40B4-BE49-F238E27FC236}">
                  <a16:creationId xmlns:a16="http://schemas.microsoft.com/office/drawing/2014/main" id="{300F2C7B-4EF2-CE43-9370-98513376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686" y="795336"/>
              <a:ext cx="3044800" cy="2283600"/>
            </a:xfrm>
            <a:prstGeom prst="rect">
              <a:avLst/>
            </a:prstGeom>
          </p:spPr>
        </p:pic>
        <p:sp>
          <p:nvSpPr>
            <p:cNvPr id="47" name="Freeform: Shape 19">
              <a:extLst>
                <a:ext uri="{FF2B5EF4-FFF2-40B4-BE49-F238E27FC236}">
                  <a16:creationId xmlns:a16="http://schemas.microsoft.com/office/drawing/2014/main" id="{119CF6C4-AB06-9845-8DBE-B429240ACC6E}"/>
                </a:ext>
              </a:extLst>
            </p:cNvPr>
            <p:cNvSpPr/>
            <p:nvPr/>
          </p:nvSpPr>
          <p:spPr>
            <a:xfrm>
              <a:off x="3631011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3D4AE4-2942-D94B-9513-2F154F3BFF10}"/>
              </a:ext>
            </a:extLst>
          </p:cNvPr>
          <p:cNvGrpSpPr/>
          <p:nvPr/>
        </p:nvGrpSpPr>
        <p:grpSpPr>
          <a:xfrm>
            <a:off x="3145870" y="1064512"/>
            <a:ext cx="1740386" cy="1286269"/>
            <a:chOff x="7337836" y="700087"/>
            <a:chExt cx="3486150" cy="257651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C9B51D2-4A04-8642-8ACC-1F7D621E2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1" b="28273"/>
            <a:stretch/>
          </p:blipFill>
          <p:spPr>
            <a:xfrm>
              <a:off x="7337836" y="858402"/>
              <a:ext cx="3368759" cy="2105025"/>
            </a:xfrm>
            <a:prstGeom prst="rect">
              <a:avLst/>
            </a:prstGeom>
          </p:spPr>
        </p:pic>
        <p:sp>
          <p:nvSpPr>
            <p:cNvPr id="50" name="Freeform: Shape 20">
              <a:extLst>
                <a:ext uri="{FF2B5EF4-FFF2-40B4-BE49-F238E27FC236}">
                  <a16:creationId xmlns:a16="http://schemas.microsoft.com/office/drawing/2014/main" id="{2D8370F7-C011-1148-85E3-B829AF6D2BD9}"/>
                </a:ext>
              </a:extLst>
            </p:cNvPr>
            <p:cNvSpPr/>
            <p:nvPr/>
          </p:nvSpPr>
          <p:spPr>
            <a:xfrm>
              <a:off x="7337836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6D5CD8-9667-8149-AA2F-344BF74F9851}"/>
              </a:ext>
            </a:extLst>
          </p:cNvPr>
          <p:cNvGrpSpPr/>
          <p:nvPr/>
        </p:nvGrpSpPr>
        <p:grpSpPr>
          <a:xfrm>
            <a:off x="2748413" y="1277356"/>
            <a:ext cx="1028700" cy="1028700"/>
            <a:chOff x="8075674" y="4142526"/>
            <a:chExt cx="2560320" cy="2560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69E99F-2D57-F745-842C-BFF99B8F4730}"/>
                </a:ext>
              </a:extLst>
            </p:cNvPr>
            <p:cNvSpPr/>
            <p:nvPr/>
          </p:nvSpPr>
          <p:spPr>
            <a:xfrm>
              <a:off x="8075674" y="4142526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53" name="Graphic 52" descr="Covid-19 with solid fill">
              <a:extLst>
                <a:ext uri="{FF2B5EF4-FFF2-40B4-BE49-F238E27FC236}">
                  <a16:creationId xmlns:a16="http://schemas.microsoft.com/office/drawing/2014/main" id="{F88EE6EB-827F-F34D-8DF3-33BC6A830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8394" y="4900390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Germ outline">
              <a:extLst>
                <a:ext uri="{FF2B5EF4-FFF2-40B4-BE49-F238E27FC236}">
                  <a16:creationId xmlns:a16="http://schemas.microsoft.com/office/drawing/2014/main" id="{AE613011-A1C7-E541-A68D-E17B2758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9994" y="4142526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Germ outline">
              <a:extLst>
                <a:ext uri="{FF2B5EF4-FFF2-40B4-BE49-F238E27FC236}">
                  <a16:creationId xmlns:a16="http://schemas.microsoft.com/office/drawing/2014/main" id="{29975BDF-52B5-4147-B871-7C73FFBC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69223" y="5056926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76FD37-AA0D-5344-927D-4F55FD24B20F}"/>
              </a:ext>
            </a:extLst>
          </p:cNvPr>
          <p:cNvGrpSpPr/>
          <p:nvPr/>
        </p:nvGrpSpPr>
        <p:grpSpPr>
          <a:xfrm>
            <a:off x="1102000" y="1285727"/>
            <a:ext cx="1028700" cy="1028700"/>
            <a:chOff x="4336166" y="4114413"/>
            <a:chExt cx="2560320" cy="2560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6291F4-A4FB-154C-A8E2-0472850CB390}"/>
                </a:ext>
              </a:extLst>
            </p:cNvPr>
            <p:cNvSpPr/>
            <p:nvPr/>
          </p:nvSpPr>
          <p:spPr>
            <a:xfrm>
              <a:off x="4336166" y="4114413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8" name="Graphic 57" descr="Covid-19 outline">
              <a:extLst>
                <a:ext uri="{FF2B5EF4-FFF2-40B4-BE49-F238E27FC236}">
                  <a16:creationId xmlns:a16="http://schemas.microsoft.com/office/drawing/2014/main" id="{3FC1EE6A-822B-8C4E-82C3-773D4E77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13406" y="4280732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Germ with solid fill">
              <a:extLst>
                <a:ext uri="{FF2B5EF4-FFF2-40B4-BE49-F238E27FC236}">
                  <a16:creationId xmlns:a16="http://schemas.microsoft.com/office/drawing/2014/main" id="{F12D6BF4-7A57-E94D-A5AA-A6F0227A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86462" y="5373403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Germ with solid fill">
              <a:extLst>
                <a:ext uri="{FF2B5EF4-FFF2-40B4-BE49-F238E27FC236}">
                  <a16:creationId xmlns:a16="http://schemas.microsoft.com/office/drawing/2014/main" id="{0B5552E8-A863-2B40-9BC2-3A11C134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00862" y="5575745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Germ outline">
              <a:extLst>
                <a:ext uri="{FF2B5EF4-FFF2-40B4-BE49-F238E27FC236}">
                  <a16:creationId xmlns:a16="http://schemas.microsoft.com/office/drawing/2014/main" id="{00CBEB64-5EAC-1F46-B4CA-D6FFB8CC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91474" y="473793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56E172-AC4E-9747-BCD3-77E20A12150B}"/>
              </a:ext>
            </a:extLst>
          </p:cNvPr>
          <p:cNvGrpSpPr/>
          <p:nvPr/>
        </p:nvGrpSpPr>
        <p:grpSpPr>
          <a:xfrm>
            <a:off x="479399" y="2568084"/>
            <a:ext cx="2471079" cy="1135195"/>
            <a:chOff x="1416138" y="2308383"/>
            <a:chExt cx="4578019" cy="193064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784DA3-A8B5-5346-AB23-17D9F891CD7E}"/>
                </a:ext>
              </a:extLst>
            </p:cNvPr>
            <p:cNvGrpSpPr/>
            <p:nvPr/>
          </p:nvGrpSpPr>
          <p:grpSpPr>
            <a:xfrm>
              <a:off x="5215202" y="3110655"/>
              <a:ext cx="37509" cy="225784"/>
              <a:chOff x="4052907" y="437440"/>
              <a:chExt cx="914400" cy="5882640"/>
            </a:xfrm>
          </p:grpSpPr>
          <p:pic>
            <p:nvPicPr>
              <p:cNvPr id="138" name="Graphic 137" descr="DNA with solid fill">
                <a:extLst>
                  <a:ext uri="{FF2B5EF4-FFF2-40B4-BE49-F238E27FC236}">
                    <a16:creationId xmlns:a16="http://schemas.microsoft.com/office/drawing/2014/main" id="{CEBB9267-1185-D94A-9CA5-B1901F216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9" name="Graphic 138" descr="DNA with solid fill">
                <a:extLst>
                  <a:ext uri="{FF2B5EF4-FFF2-40B4-BE49-F238E27FC236}">
                    <a16:creationId xmlns:a16="http://schemas.microsoft.com/office/drawing/2014/main" id="{CE51FBE5-7FA5-7549-A907-46A31AF78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0" name="Graphic 139" descr="DNA with solid fill">
                <a:extLst>
                  <a:ext uri="{FF2B5EF4-FFF2-40B4-BE49-F238E27FC236}">
                    <a16:creationId xmlns:a16="http://schemas.microsoft.com/office/drawing/2014/main" id="{CE765BD5-7B87-0D48-984B-E77FBA08A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1" name="Graphic 140" descr="DNA with solid fill">
                <a:extLst>
                  <a:ext uri="{FF2B5EF4-FFF2-40B4-BE49-F238E27FC236}">
                    <a16:creationId xmlns:a16="http://schemas.microsoft.com/office/drawing/2014/main" id="{8E786A8D-7934-7944-B408-B965FA1D6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2" name="Graphic 141" descr="DNA with solid fill">
                <a:extLst>
                  <a:ext uri="{FF2B5EF4-FFF2-40B4-BE49-F238E27FC236}">
                    <a16:creationId xmlns:a16="http://schemas.microsoft.com/office/drawing/2014/main" id="{78069A26-E1D2-A241-98F1-372885A9A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3" name="Graphic 142" descr="DNA with solid fill">
                <a:extLst>
                  <a:ext uri="{FF2B5EF4-FFF2-40B4-BE49-F238E27FC236}">
                    <a16:creationId xmlns:a16="http://schemas.microsoft.com/office/drawing/2014/main" id="{60232A34-6720-0642-8191-8F44FD3F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4" name="Graphic 143" descr="DNA with solid fill">
                <a:extLst>
                  <a:ext uri="{FF2B5EF4-FFF2-40B4-BE49-F238E27FC236}">
                    <a16:creationId xmlns:a16="http://schemas.microsoft.com/office/drawing/2014/main" id="{3C00E5A1-496E-8D4C-9CC4-A2B02661D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982C9F2-4653-5B4B-B129-A4F058B1C5F3}"/>
                </a:ext>
              </a:extLst>
            </p:cNvPr>
            <p:cNvGrpSpPr/>
            <p:nvPr/>
          </p:nvGrpSpPr>
          <p:grpSpPr>
            <a:xfrm>
              <a:off x="5118715" y="2929456"/>
              <a:ext cx="37509" cy="225784"/>
              <a:chOff x="4052907" y="437440"/>
              <a:chExt cx="914400" cy="5882640"/>
            </a:xfrm>
          </p:grpSpPr>
          <p:pic>
            <p:nvPicPr>
              <p:cNvPr id="131" name="Graphic 130" descr="DNA with solid fill">
                <a:extLst>
                  <a:ext uri="{FF2B5EF4-FFF2-40B4-BE49-F238E27FC236}">
                    <a16:creationId xmlns:a16="http://schemas.microsoft.com/office/drawing/2014/main" id="{2C369727-EE15-AC40-8D5A-5164F4988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2" name="Graphic 131" descr="DNA with solid fill">
                <a:extLst>
                  <a:ext uri="{FF2B5EF4-FFF2-40B4-BE49-F238E27FC236}">
                    <a16:creationId xmlns:a16="http://schemas.microsoft.com/office/drawing/2014/main" id="{A9BE82C8-A73F-154C-9FCE-C46040692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3" name="Graphic 132" descr="DNA with solid fill">
                <a:extLst>
                  <a:ext uri="{FF2B5EF4-FFF2-40B4-BE49-F238E27FC236}">
                    <a16:creationId xmlns:a16="http://schemas.microsoft.com/office/drawing/2014/main" id="{92C8376C-66B2-ED4F-92C0-BF7310A9E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4" name="Graphic 133" descr="DNA with solid fill">
                <a:extLst>
                  <a:ext uri="{FF2B5EF4-FFF2-40B4-BE49-F238E27FC236}">
                    <a16:creationId xmlns:a16="http://schemas.microsoft.com/office/drawing/2014/main" id="{838AA169-754E-554F-9C13-E243CE083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5" name="Graphic 134" descr="DNA with solid fill">
                <a:extLst>
                  <a:ext uri="{FF2B5EF4-FFF2-40B4-BE49-F238E27FC236}">
                    <a16:creationId xmlns:a16="http://schemas.microsoft.com/office/drawing/2014/main" id="{B990D975-4765-544B-9D69-E132575F6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6" name="Graphic 135" descr="DNA with solid fill">
                <a:extLst>
                  <a:ext uri="{FF2B5EF4-FFF2-40B4-BE49-F238E27FC236}">
                    <a16:creationId xmlns:a16="http://schemas.microsoft.com/office/drawing/2014/main" id="{80F326CE-1571-6042-BA6E-62ECD7262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7" name="Graphic 136" descr="DNA with solid fill">
                <a:extLst>
                  <a:ext uri="{FF2B5EF4-FFF2-40B4-BE49-F238E27FC236}">
                    <a16:creationId xmlns:a16="http://schemas.microsoft.com/office/drawing/2014/main" id="{038C7F31-60B7-814F-9E10-150B9EBA3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99039D-FD02-0245-8F69-12A8F192AF4E}"/>
                </a:ext>
              </a:extLst>
            </p:cNvPr>
            <p:cNvGrpSpPr/>
            <p:nvPr/>
          </p:nvGrpSpPr>
          <p:grpSpPr>
            <a:xfrm>
              <a:off x="5158457" y="3222964"/>
              <a:ext cx="37509" cy="225784"/>
              <a:chOff x="4052907" y="437440"/>
              <a:chExt cx="914400" cy="5882640"/>
            </a:xfrm>
          </p:grpSpPr>
          <p:pic>
            <p:nvPicPr>
              <p:cNvPr id="124" name="Graphic 123" descr="DNA with solid fill">
                <a:extLst>
                  <a:ext uri="{FF2B5EF4-FFF2-40B4-BE49-F238E27FC236}">
                    <a16:creationId xmlns:a16="http://schemas.microsoft.com/office/drawing/2014/main" id="{45A5AE0E-FCA0-8D45-A3BF-1CA313B45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5" name="Graphic 124" descr="DNA with solid fill">
                <a:extLst>
                  <a:ext uri="{FF2B5EF4-FFF2-40B4-BE49-F238E27FC236}">
                    <a16:creationId xmlns:a16="http://schemas.microsoft.com/office/drawing/2014/main" id="{5EC21DD0-6FBC-5D4F-A736-3B2C9E42A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6" name="Graphic 125" descr="DNA with solid fill">
                <a:extLst>
                  <a:ext uri="{FF2B5EF4-FFF2-40B4-BE49-F238E27FC236}">
                    <a16:creationId xmlns:a16="http://schemas.microsoft.com/office/drawing/2014/main" id="{14A7C199-9E00-8A4E-A72D-8379BA4E5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7" name="Graphic 126" descr="DNA with solid fill">
                <a:extLst>
                  <a:ext uri="{FF2B5EF4-FFF2-40B4-BE49-F238E27FC236}">
                    <a16:creationId xmlns:a16="http://schemas.microsoft.com/office/drawing/2014/main" id="{C050B531-5C03-D045-9F87-5F3CD162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8" name="Graphic 127" descr="DNA with solid fill">
                <a:extLst>
                  <a:ext uri="{FF2B5EF4-FFF2-40B4-BE49-F238E27FC236}">
                    <a16:creationId xmlns:a16="http://schemas.microsoft.com/office/drawing/2014/main" id="{60191D2A-2BD6-C441-89B1-DA08EBD19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9" name="Graphic 128" descr="DNA with solid fill">
                <a:extLst>
                  <a:ext uri="{FF2B5EF4-FFF2-40B4-BE49-F238E27FC236}">
                    <a16:creationId xmlns:a16="http://schemas.microsoft.com/office/drawing/2014/main" id="{57E74EEF-B403-8A4E-B646-CC3751F9D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0" name="Graphic 129" descr="DNA with solid fill">
                <a:extLst>
                  <a:ext uri="{FF2B5EF4-FFF2-40B4-BE49-F238E27FC236}">
                    <a16:creationId xmlns:a16="http://schemas.microsoft.com/office/drawing/2014/main" id="{AF57ADAB-5B24-3144-A390-C6DF7DC5C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4D8EC3A-1D14-C943-A612-17FE412CD470}"/>
                </a:ext>
              </a:extLst>
            </p:cNvPr>
            <p:cNvGrpSpPr/>
            <p:nvPr/>
          </p:nvGrpSpPr>
          <p:grpSpPr>
            <a:xfrm>
              <a:off x="5196420" y="3276009"/>
              <a:ext cx="37509" cy="225784"/>
              <a:chOff x="4052907" y="437440"/>
              <a:chExt cx="914400" cy="5882640"/>
            </a:xfrm>
          </p:grpSpPr>
          <p:pic>
            <p:nvPicPr>
              <p:cNvPr id="117" name="Graphic 116" descr="DNA with solid fill">
                <a:extLst>
                  <a:ext uri="{FF2B5EF4-FFF2-40B4-BE49-F238E27FC236}">
                    <a16:creationId xmlns:a16="http://schemas.microsoft.com/office/drawing/2014/main" id="{A95911A7-7624-0043-826C-402D4EDD7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8" name="Graphic 117" descr="DNA with solid fill">
                <a:extLst>
                  <a:ext uri="{FF2B5EF4-FFF2-40B4-BE49-F238E27FC236}">
                    <a16:creationId xmlns:a16="http://schemas.microsoft.com/office/drawing/2014/main" id="{90AC7180-1530-6748-8434-8A7D4ACB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9" name="Graphic 118" descr="DNA with solid fill">
                <a:extLst>
                  <a:ext uri="{FF2B5EF4-FFF2-40B4-BE49-F238E27FC236}">
                    <a16:creationId xmlns:a16="http://schemas.microsoft.com/office/drawing/2014/main" id="{0BE3A5A0-235A-3342-84DD-59F09D89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0" name="Graphic 119" descr="DNA with solid fill">
                <a:extLst>
                  <a:ext uri="{FF2B5EF4-FFF2-40B4-BE49-F238E27FC236}">
                    <a16:creationId xmlns:a16="http://schemas.microsoft.com/office/drawing/2014/main" id="{77121796-9341-6A4E-A90D-2E63223DF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1" name="Graphic 120" descr="DNA with solid fill">
                <a:extLst>
                  <a:ext uri="{FF2B5EF4-FFF2-40B4-BE49-F238E27FC236}">
                    <a16:creationId xmlns:a16="http://schemas.microsoft.com/office/drawing/2014/main" id="{14247DEF-6D95-A74D-B4CC-50136A6B2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2" name="Graphic 121" descr="DNA with solid fill">
                <a:extLst>
                  <a:ext uri="{FF2B5EF4-FFF2-40B4-BE49-F238E27FC236}">
                    <a16:creationId xmlns:a16="http://schemas.microsoft.com/office/drawing/2014/main" id="{94BBDAC5-4D22-1245-B0F7-E5D371561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3" name="Graphic 122" descr="DNA with solid fill">
                <a:extLst>
                  <a:ext uri="{FF2B5EF4-FFF2-40B4-BE49-F238E27FC236}">
                    <a16:creationId xmlns:a16="http://schemas.microsoft.com/office/drawing/2014/main" id="{51FEDE03-BAFC-C940-BE20-A6C8FBDD6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48432DB-F501-744F-B875-C54D6C6EC9CE}"/>
                </a:ext>
              </a:extLst>
            </p:cNvPr>
            <p:cNvGrpSpPr/>
            <p:nvPr/>
          </p:nvGrpSpPr>
          <p:grpSpPr>
            <a:xfrm>
              <a:off x="5017225" y="3248154"/>
              <a:ext cx="37509" cy="225784"/>
              <a:chOff x="4052907" y="437440"/>
              <a:chExt cx="914400" cy="5882640"/>
            </a:xfrm>
          </p:grpSpPr>
          <p:pic>
            <p:nvPicPr>
              <p:cNvPr id="110" name="Graphic 109" descr="DNA with solid fill">
                <a:extLst>
                  <a:ext uri="{FF2B5EF4-FFF2-40B4-BE49-F238E27FC236}">
                    <a16:creationId xmlns:a16="http://schemas.microsoft.com/office/drawing/2014/main" id="{91DD9A87-2875-D846-B077-064C30FB1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Graphic 110" descr="DNA with solid fill">
                <a:extLst>
                  <a:ext uri="{FF2B5EF4-FFF2-40B4-BE49-F238E27FC236}">
                    <a16:creationId xmlns:a16="http://schemas.microsoft.com/office/drawing/2014/main" id="{278D0AAA-526E-2B4F-9111-D1AB10333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2" name="Graphic 111" descr="DNA with solid fill">
                <a:extLst>
                  <a:ext uri="{FF2B5EF4-FFF2-40B4-BE49-F238E27FC236}">
                    <a16:creationId xmlns:a16="http://schemas.microsoft.com/office/drawing/2014/main" id="{5C8ABF30-228C-DA41-A83D-787C05C80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3" name="Graphic 112" descr="DNA with solid fill">
                <a:extLst>
                  <a:ext uri="{FF2B5EF4-FFF2-40B4-BE49-F238E27FC236}">
                    <a16:creationId xmlns:a16="http://schemas.microsoft.com/office/drawing/2014/main" id="{0490890D-1A8D-EE4C-B8B8-235B82C7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4" name="Graphic 113" descr="DNA with solid fill">
                <a:extLst>
                  <a:ext uri="{FF2B5EF4-FFF2-40B4-BE49-F238E27FC236}">
                    <a16:creationId xmlns:a16="http://schemas.microsoft.com/office/drawing/2014/main" id="{C0E5DF44-1C8A-DA4B-BE7B-8BCF9754B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5" name="Graphic 114" descr="DNA with solid fill">
                <a:extLst>
                  <a:ext uri="{FF2B5EF4-FFF2-40B4-BE49-F238E27FC236}">
                    <a16:creationId xmlns:a16="http://schemas.microsoft.com/office/drawing/2014/main" id="{4962C758-D72F-BC42-9CBE-AF1C443A9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6" name="Graphic 115" descr="DNA with solid fill">
                <a:extLst>
                  <a:ext uri="{FF2B5EF4-FFF2-40B4-BE49-F238E27FC236}">
                    <a16:creationId xmlns:a16="http://schemas.microsoft.com/office/drawing/2014/main" id="{21F52F05-8176-3E4A-AF53-55937101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1E70CB7-1F95-6744-9176-0D589E45C4F4}"/>
                </a:ext>
              </a:extLst>
            </p:cNvPr>
            <p:cNvGrpSpPr/>
            <p:nvPr/>
          </p:nvGrpSpPr>
          <p:grpSpPr>
            <a:xfrm>
              <a:off x="4896852" y="3339453"/>
              <a:ext cx="37509" cy="225784"/>
              <a:chOff x="4052907" y="437440"/>
              <a:chExt cx="914400" cy="5882640"/>
            </a:xfrm>
          </p:grpSpPr>
          <p:pic>
            <p:nvPicPr>
              <p:cNvPr id="103" name="Graphic 102" descr="DNA with solid fill">
                <a:extLst>
                  <a:ext uri="{FF2B5EF4-FFF2-40B4-BE49-F238E27FC236}">
                    <a16:creationId xmlns:a16="http://schemas.microsoft.com/office/drawing/2014/main" id="{D701DCCF-AC4E-A145-90FB-66D4D529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4" name="Graphic 103" descr="DNA with solid fill">
                <a:extLst>
                  <a:ext uri="{FF2B5EF4-FFF2-40B4-BE49-F238E27FC236}">
                    <a16:creationId xmlns:a16="http://schemas.microsoft.com/office/drawing/2014/main" id="{BBD30EB0-0F05-A841-8838-4FAF167EB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5" name="Graphic 104" descr="DNA with solid fill">
                <a:extLst>
                  <a:ext uri="{FF2B5EF4-FFF2-40B4-BE49-F238E27FC236}">
                    <a16:creationId xmlns:a16="http://schemas.microsoft.com/office/drawing/2014/main" id="{BBCEFF09-F429-1E43-878D-5AD768847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DNA with solid fill">
                <a:extLst>
                  <a:ext uri="{FF2B5EF4-FFF2-40B4-BE49-F238E27FC236}">
                    <a16:creationId xmlns:a16="http://schemas.microsoft.com/office/drawing/2014/main" id="{6BF501C1-4E06-874D-B6A8-51346BE52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DNA with solid fill">
                <a:extLst>
                  <a:ext uri="{FF2B5EF4-FFF2-40B4-BE49-F238E27FC236}">
                    <a16:creationId xmlns:a16="http://schemas.microsoft.com/office/drawing/2014/main" id="{AE780AF6-91FE-E545-BB0C-C8AAC0E40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DNA with solid fill">
                <a:extLst>
                  <a:ext uri="{FF2B5EF4-FFF2-40B4-BE49-F238E27FC236}">
                    <a16:creationId xmlns:a16="http://schemas.microsoft.com/office/drawing/2014/main" id="{6A64269A-3881-B443-B597-A280321D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Graphic 108" descr="DNA with solid fill">
                <a:extLst>
                  <a:ext uri="{FF2B5EF4-FFF2-40B4-BE49-F238E27FC236}">
                    <a16:creationId xmlns:a16="http://schemas.microsoft.com/office/drawing/2014/main" id="{70F8FAC6-DED4-904B-B7C1-580342BF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EF1E16-31B5-3841-B4A3-9ACC60912AFE}"/>
                </a:ext>
              </a:extLst>
            </p:cNvPr>
            <p:cNvGrpSpPr/>
            <p:nvPr/>
          </p:nvGrpSpPr>
          <p:grpSpPr>
            <a:xfrm>
              <a:off x="5078972" y="2854508"/>
              <a:ext cx="37509" cy="225784"/>
              <a:chOff x="4052907" y="437440"/>
              <a:chExt cx="914400" cy="5882640"/>
            </a:xfrm>
          </p:grpSpPr>
          <p:pic>
            <p:nvPicPr>
              <p:cNvPr id="96" name="Graphic 95" descr="DNA with solid fill">
                <a:extLst>
                  <a:ext uri="{FF2B5EF4-FFF2-40B4-BE49-F238E27FC236}">
                    <a16:creationId xmlns:a16="http://schemas.microsoft.com/office/drawing/2014/main" id="{4E0B963F-0F2D-AF43-847E-D339A4153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DNA with solid fill">
                <a:extLst>
                  <a:ext uri="{FF2B5EF4-FFF2-40B4-BE49-F238E27FC236}">
                    <a16:creationId xmlns:a16="http://schemas.microsoft.com/office/drawing/2014/main" id="{9C10C30B-26D6-574F-B3B8-A5C57B19D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8" name="Graphic 97" descr="DNA with solid fill">
                <a:extLst>
                  <a:ext uri="{FF2B5EF4-FFF2-40B4-BE49-F238E27FC236}">
                    <a16:creationId xmlns:a16="http://schemas.microsoft.com/office/drawing/2014/main" id="{3FCF0D6B-857B-684D-9EEE-4286D411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DNA with solid fill">
                <a:extLst>
                  <a:ext uri="{FF2B5EF4-FFF2-40B4-BE49-F238E27FC236}">
                    <a16:creationId xmlns:a16="http://schemas.microsoft.com/office/drawing/2014/main" id="{F8085E59-F171-2D4D-9B82-8D4D95DAB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0" name="Graphic 99" descr="DNA with solid fill">
                <a:extLst>
                  <a:ext uri="{FF2B5EF4-FFF2-40B4-BE49-F238E27FC236}">
                    <a16:creationId xmlns:a16="http://schemas.microsoft.com/office/drawing/2014/main" id="{E4446A32-1CE0-9541-A3C6-011A8528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DNA with solid fill">
                <a:extLst>
                  <a:ext uri="{FF2B5EF4-FFF2-40B4-BE49-F238E27FC236}">
                    <a16:creationId xmlns:a16="http://schemas.microsoft.com/office/drawing/2014/main" id="{B2CE8457-E033-CF47-BC3C-2131D59ED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" name="Graphic 101" descr="DNA with solid fill">
                <a:extLst>
                  <a:ext uri="{FF2B5EF4-FFF2-40B4-BE49-F238E27FC236}">
                    <a16:creationId xmlns:a16="http://schemas.microsoft.com/office/drawing/2014/main" id="{D443B6D3-09BD-AC47-B40F-7DACF38F9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B7989E-EBA2-114C-A7C6-D327E767C256}"/>
                </a:ext>
              </a:extLst>
            </p:cNvPr>
            <p:cNvGrpSpPr/>
            <p:nvPr/>
          </p:nvGrpSpPr>
          <p:grpSpPr>
            <a:xfrm>
              <a:off x="4933670" y="3155330"/>
              <a:ext cx="37509" cy="225784"/>
              <a:chOff x="4052907" y="437440"/>
              <a:chExt cx="914400" cy="5882640"/>
            </a:xfrm>
          </p:grpSpPr>
          <p:pic>
            <p:nvPicPr>
              <p:cNvPr id="89" name="Graphic 88" descr="DNA with solid fill">
                <a:extLst>
                  <a:ext uri="{FF2B5EF4-FFF2-40B4-BE49-F238E27FC236}">
                    <a16:creationId xmlns:a16="http://schemas.microsoft.com/office/drawing/2014/main" id="{B96C978A-44D7-7840-B9D2-C6480D862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Graphic 89" descr="DNA with solid fill">
                <a:extLst>
                  <a:ext uri="{FF2B5EF4-FFF2-40B4-BE49-F238E27FC236}">
                    <a16:creationId xmlns:a16="http://schemas.microsoft.com/office/drawing/2014/main" id="{35E93052-48D7-5D4A-8EF7-4F789755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1" name="Graphic 90" descr="DNA with solid fill">
                <a:extLst>
                  <a:ext uri="{FF2B5EF4-FFF2-40B4-BE49-F238E27FC236}">
                    <a16:creationId xmlns:a16="http://schemas.microsoft.com/office/drawing/2014/main" id="{0AC1ED49-A1F9-BD48-A7B3-60F16B057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DNA with solid fill">
                <a:extLst>
                  <a:ext uri="{FF2B5EF4-FFF2-40B4-BE49-F238E27FC236}">
                    <a16:creationId xmlns:a16="http://schemas.microsoft.com/office/drawing/2014/main" id="{FC535114-0917-024C-9BE8-5B06EBB11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3" name="Graphic 92" descr="DNA with solid fill">
                <a:extLst>
                  <a:ext uri="{FF2B5EF4-FFF2-40B4-BE49-F238E27FC236}">
                    <a16:creationId xmlns:a16="http://schemas.microsoft.com/office/drawing/2014/main" id="{8268EF85-7C70-994F-804A-B89ADEC20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DNA with solid fill">
                <a:extLst>
                  <a:ext uri="{FF2B5EF4-FFF2-40B4-BE49-F238E27FC236}">
                    <a16:creationId xmlns:a16="http://schemas.microsoft.com/office/drawing/2014/main" id="{79C0C19E-A72D-514C-BA52-1DAF5E621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DNA with solid fill">
                <a:extLst>
                  <a:ext uri="{FF2B5EF4-FFF2-40B4-BE49-F238E27FC236}">
                    <a16:creationId xmlns:a16="http://schemas.microsoft.com/office/drawing/2014/main" id="{D0A58048-EA7D-7946-9512-DCAB23408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81DE656-7B22-FE49-9E37-2693CF6315E5}"/>
                </a:ext>
              </a:extLst>
            </p:cNvPr>
            <p:cNvGrpSpPr/>
            <p:nvPr/>
          </p:nvGrpSpPr>
          <p:grpSpPr>
            <a:xfrm>
              <a:off x="4733670" y="2991401"/>
              <a:ext cx="37509" cy="225784"/>
              <a:chOff x="4052907" y="437440"/>
              <a:chExt cx="914400" cy="5882640"/>
            </a:xfrm>
          </p:grpSpPr>
          <p:pic>
            <p:nvPicPr>
              <p:cNvPr id="82" name="Graphic 81" descr="DNA with solid fill">
                <a:extLst>
                  <a:ext uri="{FF2B5EF4-FFF2-40B4-BE49-F238E27FC236}">
                    <a16:creationId xmlns:a16="http://schemas.microsoft.com/office/drawing/2014/main" id="{B61A2A3E-8887-AD47-843B-3EB0DEFEF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Graphic 82" descr="DNA with solid fill">
                <a:extLst>
                  <a:ext uri="{FF2B5EF4-FFF2-40B4-BE49-F238E27FC236}">
                    <a16:creationId xmlns:a16="http://schemas.microsoft.com/office/drawing/2014/main" id="{D67ED9D0-88E7-3446-8063-55EBCCE17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4" name="Graphic 83" descr="DNA with solid fill">
                <a:extLst>
                  <a:ext uri="{FF2B5EF4-FFF2-40B4-BE49-F238E27FC236}">
                    <a16:creationId xmlns:a16="http://schemas.microsoft.com/office/drawing/2014/main" id="{E3C5FDB8-5502-5A46-8CCB-224A38B80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Graphic 84" descr="DNA with solid fill">
                <a:extLst>
                  <a:ext uri="{FF2B5EF4-FFF2-40B4-BE49-F238E27FC236}">
                    <a16:creationId xmlns:a16="http://schemas.microsoft.com/office/drawing/2014/main" id="{7A80BDA8-57C6-D941-808A-9345EB5D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c 85" descr="DNA with solid fill">
                <a:extLst>
                  <a:ext uri="{FF2B5EF4-FFF2-40B4-BE49-F238E27FC236}">
                    <a16:creationId xmlns:a16="http://schemas.microsoft.com/office/drawing/2014/main" id="{66634AF8-04F9-BC4D-B578-74B287AB0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c 86" descr="DNA with solid fill">
                <a:extLst>
                  <a:ext uri="{FF2B5EF4-FFF2-40B4-BE49-F238E27FC236}">
                    <a16:creationId xmlns:a16="http://schemas.microsoft.com/office/drawing/2014/main" id="{2F4066B8-39E8-BF44-8EC6-45F9E425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8" name="Graphic 87" descr="DNA with solid fill">
                <a:extLst>
                  <a:ext uri="{FF2B5EF4-FFF2-40B4-BE49-F238E27FC236}">
                    <a16:creationId xmlns:a16="http://schemas.microsoft.com/office/drawing/2014/main" id="{9E6190C8-ADC0-134D-B430-0A08AD522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A772389-7803-024D-A649-8EB6BBAA7B46}"/>
                </a:ext>
              </a:extLst>
            </p:cNvPr>
            <p:cNvGrpSpPr/>
            <p:nvPr/>
          </p:nvGrpSpPr>
          <p:grpSpPr>
            <a:xfrm>
              <a:off x="1416138" y="2308383"/>
              <a:ext cx="4578019" cy="1930643"/>
              <a:chOff x="1888184" y="1934844"/>
              <a:chExt cx="6104024" cy="257419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8EBBEA1-83D9-6641-BCCE-7D132AC5C1A1}"/>
                  </a:ext>
                </a:extLst>
              </p:cNvPr>
              <p:cNvSpPr/>
              <p:nvPr/>
            </p:nvSpPr>
            <p:spPr>
              <a:xfrm>
                <a:off x="5363308" y="1934844"/>
                <a:ext cx="2628900" cy="2574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B982907-8484-1544-A1A1-2A57AD4801D3}"/>
                  </a:ext>
                </a:extLst>
              </p:cNvPr>
              <p:cNvGrpSpPr/>
              <p:nvPr/>
            </p:nvGrpSpPr>
            <p:grpSpPr>
              <a:xfrm>
                <a:off x="1888184" y="1977094"/>
                <a:ext cx="6025462" cy="2471018"/>
                <a:chOff x="3192704" y="1976447"/>
                <a:chExt cx="6025462" cy="2471018"/>
              </a:xfrm>
            </p:grpSpPr>
            <p:pic>
              <p:nvPicPr>
                <p:cNvPr id="80" name="Graphic 79" descr="Photocopier outline">
                  <a:extLst>
                    <a:ext uri="{FF2B5EF4-FFF2-40B4-BE49-F238E27FC236}">
                      <a16:creationId xmlns:a16="http://schemas.microsoft.com/office/drawing/2014/main" id="{3938CB43-1975-4D43-A2D8-7C6E4986D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148" y="1976447"/>
                  <a:ext cx="2471018" cy="247101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0549CD-1279-D54E-A9C1-DD9C589093E8}"/>
                    </a:ext>
                  </a:extLst>
                </p:cNvPr>
                <p:cNvSpPr txBox="1"/>
                <p:nvPr/>
              </p:nvSpPr>
              <p:spPr>
                <a:xfrm>
                  <a:off x="3192704" y="2686931"/>
                  <a:ext cx="3757768" cy="1465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Sequencing machine</a:t>
                  </a:r>
                  <a:endParaRPr lang="LID4096" dirty="0"/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9440">
            <a:off x="1628674" y="2491864"/>
            <a:ext cx="838550" cy="378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2219561" y="2390194"/>
            <a:ext cx="838550" cy="378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1963616" y="2459212"/>
            <a:ext cx="838550" cy="378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2238">
            <a:off x="2455324" y="2449253"/>
            <a:ext cx="838550" cy="378196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52767F-FE6C-2241-AA42-5F9DDD49DF89}"/>
              </a:ext>
            </a:extLst>
          </p:cNvPr>
          <p:cNvGrpSpPr/>
          <p:nvPr/>
        </p:nvGrpSpPr>
        <p:grpSpPr>
          <a:xfrm>
            <a:off x="1043529" y="4074916"/>
            <a:ext cx="989173" cy="1175694"/>
            <a:chOff x="7128364" y="2829599"/>
            <a:chExt cx="989173" cy="117569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5125F97-A096-B44A-B666-864E88790038}"/>
                </a:ext>
              </a:extLst>
            </p:cNvPr>
            <p:cNvCxnSpPr/>
            <p:nvPr/>
          </p:nvCxnSpPr>
          <p:spPr>
            <a:xfrm>
              <a:off x="7674568" y="2911556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D6163C2-CF4B-C64C-B3A6-6F56BB1A3B26}"/>
                </a:ext>
              </a:extLst>
            </p:cNvPr>
            <p:cNvCxnSpPr/>
            <p:nvPr/>
          </p:nvCxnSpPr>
          <p:spPr>
            <a:xfrm>
              <a:off x="7374250" y="282959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C336CA0-91B0-5948-98BA-42EFFB150151}"/>
                </a:ext>
              </a:extLst>
            </p:cNvPr>
            <p:cNvCxnSpPr/>
            <p:nvPr/>
          </p:nvCxnSpPr>
          <p:spPr>
            <a:xfrm>
              <a:off x="7267261" y="312013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58AF764-CC96-EF4C-9D0D-338AD7942DF3}"/>
                </a:ext>
              </a:extLst>
            </p:cNvPr>
            <p:cNvCxnSpPr/>
            <p:nvPr/>
          </p:nvCxnSpPr>
          <p:spPr>
            <a:xfrm>
              <a:off x="7220337" y="2916725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0E3053-8333-4044-9063-F2E6A01055B7}"/>
                </a:ext>
              </a:extLst>
            </p:cNvPr>
            <p:cNvCxnSpPr/>
            <p:nvPr/>
          </p:nvCxnSpPr>
          <p:spPr>
            <a:xfrm>
              <a:off x="7447453" y="2986335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328915-B0FD-EA4E-BB69-CD52EBB6E610}"/>
                </a:ext>
              </a:extLst>
            </p:cNvPr>
            <p:cNvCxnSpPr/>
            <p:nvPr/>
          </p:nvCxnSpPr>
          <p:spPr>
            <a:xfrm>
              <a:off x="7507516" y="30714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E7E1D3E-5F5F-554E-9FA9-A57FC5FD5F76}"/>
                </a:ext>
              </a:extLst>
            </p:cNvPr>
            <p:cNvCxnSpPr/>
            <p:nvPr/>
          </p:nvCxnSpPr>
          <p:spPr>
            <a:xfrm>
              <a:off x="7567579" y="315656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5B4460-6E58-C740-9DF5-B96870BB662E}"/>
                </a:ext>
              </a:extLst>
            </p:cNvPr>
            <p:cNvCxnSpPr/>
            <p:nvPr/>
          </p:nvCxnSpPr>
          <p:spPr>
            <a:xfrm>
              <a:off x="7794695" y="303625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87E0BC-C2E7-174E-8AC2-AD9FEFE6A1EA}"/>
                </a:ext>
              </a:extLst>
            </p:cNvPr>
            <p:cNvCxnSpPr/>
            <p:nvPr/>
          </p:nvCxnSpPr>
          <p:spPr>
            <a:xfrm>
              <a:off x="7854759" y="312136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825CBAC-52B7-8F47-AF08-5A683328E435}"/>
                </a:ext>
              </a:extLst>
            </p:cNvPr>
            <p:cNvCxnSpPr/>
            <p:nvPr/>
          </p:nvCxnSpPr>
          <p:spPr>
            <a:xfrm>
              <a:off x="7721492" y="3265351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76A655-93D3-094A-A500-EF09171162D0}"/>
                </a:ext>
              </a:extLst>
            </p:cNvPr>
            <p:cNvCxnSpPr/>
            <p:nvPr/>
          </p:nvCxnSpPr>
          <p:spPr>
            <a:xfrm>
              <a:off x="7434313" y="323075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EEB5BA0-00D2-0F4F-8C6F-8B6CDEB463AE}"/>
                </a:ext>
              </a:extLst>
            </p:cNvPr>
            <p:cNvCxnSpPr/>
            <p:nvPr/>
          </p:nvCxnSpPr>
          <p:spPr>
            <a:xfrm>
              <a:off x="7507516" y="3387491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A5FD65F-DA76-0D4C-A648-7C5BEC9BF6F7}"/>
                </a:ext>
              </a:extLst>
            </p:cNvPr>
            <p:cNvCxnSpPr/>
            <p:nvPr/>
          </p:nvCxnSpPr>
          <p:spPr>
            <a:xfrm>
              <a:off x="7267261" y="3554100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9569BF-B2F4-0D44-BF55-2587571D8155}"/>
                </a:ext>
              </a:extLst>
            </p:cNvPr>
            <p:cNvCxnSpPr/>
            <p:nvPr/>
          </p:nvCxnSpPr>
          <p:spPr>
            <a:xfrm>
              <a:off x="7507516" y="350541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7EF912E-1641-6A4A-A1BB-C73FCC898FCC}"/>
                </a:ext>
              </a:extLst>
            </p:cNvPr>
            <p:cNvCxnSpPr/>
            <p:nvPr/>
          </p:nvCxnSpPr>
          <p:spPr>
            <a:xfrm>
              <a:off x="7500689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323A8FA-C5AE-CC4C-9E57-5E9CABD6215E}"/>
                </a:ext>
              </a:extLst>
            </p:cNvPr>
            <p:cNvCxnSpPr/>
            <p:nvPr/>
          </p:nvCxnSpPr>
          <p:spPr>
            <a:xfrm>
              <a:off x="7854758" y="355532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5B0C6E0-2789-7E49-A3FD-DCC473555FA7}"/>
                </a:ext>
              </a:extLst>
            </p:cNvPr>
            <p:cNvCxnSpPr/>
            <p:nvPr/>
          </p:nvCxnSpPr>
          <p:spPr>
            <a:xfrm>
              <a:off x="7721492" y="369931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7445963-9161-DB47-B455-13713B6F5C02}"/>
                </a:ext>
              </a:extLst>
            </p:cNvPr>
            <p:cNvCxnSpPr/>
            <p:nvPr/>
          </p:nvCxnSpPr>
          <p:spPr>
            <a:xfrm>
              <a:off x="7794694" y="3354348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C923A30-5396-2449-9EB8-96494CF42337}"/>
                </a:ext>
              </a:extLst>
            </p:cNvPr>
            <p:cNvCxnSpPr/>
            <p:nvPr/>
          </p:nvCxnSpPr>
          <p:spPr>
            <a:xfrm>
              <a:off x="7854758" y="343946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1690B9-320E-E548-98FF-EB875C6292D9}"/>
                </a:ext>
              </a:extLst>
            </p:cNvPr>
            <p:cNvCxnSpPr/>
            <p:nvPr/>
          </p:nvCxnSpPr>
          <p:spPr>
            <a:xfrm>
              <a:off x="7220337" y="3042527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8AC1065-FE33-9041-A089-3BDD7DFDFF94}"/>
                </a:ext>
              </a:extLst>
            </p:cNvPr>
            <p:cNvCxnSpPr/>
            <p:nvPr/>
          </p:nvCxnSpPr>
          <p:spPr>
            <a:xfrm>
              <a:off x="7220337" y="341773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246F636-BE1F-8C48-B236-6142B054AB3B}"/>
                </a:ext>
              </a:extLst>
            </p:cNvPr>
            <p:cNvCxnSpPr/>
            <p:nvPr/>
          </p:nvCxnSpPr>
          <p:spPr>
            <a:xfrm>
              <a:off x="7569456" y="384539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1A4C47-E7FC-2D42-95E5-9F3B0117390A}"/>
                </a:ext>
              </a:extLst>
            </p:cNvPr>
            <p:cNvCxnSpPr/>
            <p:nvPr/>
          </p:nvCxnSpPr>
          <p:spPr>
            <a:xfrm>
              <a:off x="7556317" y="375921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4640D70-B1E8-064A-B30F-9D7A3B49DF9E}"/>
                </a:ext>
              </a:extLst>
            </p:cNvPr>
            <p:cNvCxnSpPr/>
            <p:nvPr/>
          </p:nvCxnSpPr>
          <p:spPr>
            <a:xfrm>
              <a:off x="7269139" y="376344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867FAF4-CCAC-3E40-B429-4CA99965FE02}"/>
                </a:ext>
              </a:extLst>
            </p:cNvPr>
            <p:cNvCxnSpPr/>
            <p:nvPr/>
          </p:nvCxnSpPr>
          <p:spPr>
            <a:xfrm>
              <a:off x="7845373" y="38036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6530D7D-7070-9A49-9F31-5397F39532F5}"/>
                </a:ext>
              </a:extLst>
            </p:cNvPr>
            <p:cNvCxnSpPr/>
            <p:nvPr/>
          </p:nvCxnSpPr>
          <p:spPr>
            <a:xfrm>
              <a:off x="7342341" y="39201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BAF741E-FB9E-EE4B-9401-2956F382C44D}"/>
                </a:ext>
              </a:extLst>
            </p:cNvPr>
            <p:cNvCxnSpPr/>
            <p:nvPr/>
          </p:nvCxnSpPr>
          <p:spPr>
            <a:xfrm>
              <a:off x="7402404" y="400529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C822364-E3D9-2E40-B7E9-3F058160AD26}"/>
                </a:ext>
              </a:extLst>
            </p:cNvPr>
            <p:cNvCxnSpPr/>
            <p:nvPr/>
          </p:nvCxnSpPr>
          <p:spPr>
            <a:xfrm>
              <a:off x="7689583" y="3970096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104248D-1DF7-2D4D-8F77-720BD56FE89E}"/>
                </a:ext>
              </a:extLst>
            </p:cNvPr>
            <p:cNvCxnSpPr/>
            <p:nvPr/>
          </p:nvCxnSpPr>
          <p:spPr>
            <a:xfrm>
              <a:off x="7845373" y="3896874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0A5B482-3019-DE49-812B-0F487CC03935}"/>
                </a:ext>
              </a:extLst>
            </p:cNvPr>
            <p:cNvCxnSpPr/>
            <p:nvPr/>
          </p:nvCxnSpPr>
          <p:spPr>
            <a:xfrm>
              <a:off x="7903560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C0F9159-B6DB-D147-A171-7DE1700BE7DA}"/>
                </a:ext>
              </a:extLst>
            </p:cNvPr>
            <p:cNvCxnSpPr/>
            <p:nvPr/>
          </p:nvCxnSpPr>
          <p:spPr>
            <a:xfrm>
              <a:off x="7128364" y="3270407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B99A6E6C-DAAC-034B-ACDD-42208AC3198B}"/>
              </a:ext>
            </a:extLst>
          </p:cNvPr>
          <p:cNvSpPr/>
          <p:nvPr/>
        </p:nvSpPr>
        <p:spPr>
          <a:xfrm>
            <a:off x="1878901" y="4317299"/>
            <a:ext cx="152257" cy="14685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9151383-7DBB-C34D-8D8E-7C514E557EA8}"/>
              </a:ext>
            </a:extLst>
          </p:cNvPr>
          <p:cNvSpPr/>
          <p:nvPr/>
        </p:nvSpPr>
        <p:spPr>
          <a:xfrm>
            <a:off x="2539923" y="3560291"/>
            <a:ext cx="1740386" cy="167866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B7B4C42-9FF1-524E-BCF8-62B3F3C99347}"/>
              </a:ext>
            </a:extLst>
          </p:cNvPr>
          <p:cNvCxnSpPr>
            <a:cxnSpLocks/>
          </p:cNvCxnSpPr>
          <p:nvPr/>
        </p:nvCxnSpPr>
        <p:spPr>
          <a:xfrm flipH="1">
            <a:off x="1970772" y="3790272"/>
            <a:ext cx="824025" cy="550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214DBDC-71F6-D641-92F6-9215733591D5}"/>
              </a:ext>
            </a:extLst>
          </p:cNvPr>
          <p:cNvCxnSpPr>
            <a:cxnSpLocks/>
            <a:endCxn id="199" idx="3"/>
          </p:cNvCxnSpPr>
          <p:nvPr/>
        </p:nvCxnSpPr>
        <p:spPr>
          <a:xfrm>
            <a:off x="1956908" y="4360448"/>
            <a:ext cx="837889" cy="63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04F6004A-7AFC-3644-BD33-23BC87AE0063}"/>
              </a:ext>
            </a:extLst>
          </p:cNvPr>
          <p:cNvSpPr txBox="1"/>
          <p:nvPr/>
        </p:nvSpPr>
        <p:spPr>
          <a:xfrm>
            <a:off x="2506222" y="4335032"/>
            <a:ext cx="18565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CGATCGACTAGTCGATGCTGAGCTGATCGAT</a:t>
            </a:r>
            <a:endParaRPr lang="LID4096" sz="75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6B0BE0D-6C76-9F45-A20E-CFFFCBE1CD47}"/>
              </a:ext>
            </a:extLst>
          </p:cNvPr>
          <p:cNvSpPr txBox="1"/>
          <p:nvPr/>
        </p:nvSpPr>
        <p:spPr>
          <a:xfrm>
            <a:off x="2738077" y="4449701"/>
            <a:ext cx="16321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GCATGCTAGCTAGTCTGATGCTGATCG</a:t>
            </a:r>
            <a:endParaRPr lang="LID4096" sz="75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7CBBFF6-4AE4-CF4C-883F-DA55E154DD35}"/>
              </a:ext>
            </a:extLst>
          </p:cNvPr>
          <p:cNvSpPr txBox="1"/>
          <p:nvPr/>
        </p:nvSpPr>
        <p:spPr>
          <a:xfrm>
            <a:off x="2741571" y="4581691"/>
            <a:ext cx="157126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CGATCGTATGCTAGCTATGCGTAGTC</a:t>
            </a:r>
            <a:endParaRPr lang="LID4096" sz="75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32DD42-F376-324D-B5AC-B6745D1F3E56}"/>
              </a:ext>
            </a:extLst>
          </p:cNvPr>
          <p:cNvSpPr txBox="1"/>
          <p:nvPr/>
        </p:nvSpPr>
        <p:spPr>
          <a:xfrm>
            <a:off x="2483175" y="4182106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F56B31-7244-1A43-AAFD-FA8009E97886}"/>
              </a:ext>
            </a:extLst>
          </p:cNvPr>
          <p:cNvSpPr txBox="1"/>
          <p:nvPr/>
        </p:nvSpPr>
        <p:spPr>
          <a:xfrm>
            <a:off x="2685811" y="4718376"/>
            <a:ext cx="14510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CAGGTACTGGAGTCGGTAGTAGC</a:t>
            </a:r>
            <a:endParaRPr lang="LID4096" sz="75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2A82FC0-FB3B-AE4B-A8F3-7CF9FBECE2C8}"/>
              </a:ext>
            </a:extLst>
          </p:cNvPr>
          <p:cNvSpPr txBox="1"/>
          <p:nvPr/>
        </p:nvSpPr>
        <p:spPr>
          <a:xfrm>
            <a:off x="2856109" y="486885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339B279-59FF-E24C-AFFF-A8651856083F}"/>
              </a:ext>
            </a:extLst>
          </p:cNvPr>
          <p:cNvSpPr txBox="1"/>
          <p:nvPr/>
        </p:nvSpPr>
        <p:spPr>
          <a:xfrm>
            <a:off x="2912061" y="397372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0266-629B-4849-B91B-25B160697147}"/>
              </a:ext>
            </a:extLst>
          </p:cNvPr>
          <p:cNvSpPr txBox="1"/>
          <p:nvPr/>
        </p:nvSpPr>
        <p:spPr>
          <a:xfrm>
            <a:off x="2775026" y="3833402"/>
            <a:ext cx="124585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ACGTAGCATGCGAAGACGG</a:t>
            </a:r>
            <a:endParaRPr lang="LID4096" sz="75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8C9DECC-CB8F-D744-81BB-E6B43C02A854}"/>
              </a:ext>
            </a:extLst>
          </p:cNvPr>
          <p:cNvSpPr txBox="1"/>
          <p:nvPr/>
        </p:nvSpPr>
        <p:spPr>
          <a:xfrm>
            <a:off x="2561061" y="4087262"/>
            <a:ext cx="17716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CGATCGACTAGCTACTTAGCTAGTCTAGCT</a:t>
            </a:r>
            <a:endParaRPr lang="LID4096" sz="750" dirty="0"/>
          </a:p>
        </p:txBody>
      </p:sp>
      <p:pic>
        <p:nvPicPr>
          <p:cNvPr id="202" name="图片 23">
            <a:extLst>
              <a:ext uri="{FF2B5EF4-FFF2-40B4-BE49-F238E27FC236}">
                <a16:creationId xmlns:a16="http://schemas.microsoft.com/office/drawing/2014/main" id="{5FE67A0E-BEDE-6B4F-B0DF-A800BFD78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20" y="3516007"/>
            <a:ext cx="624924" cy="49562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0D5D45-2BC0-194C-A7AA-04BF56F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1A6A-EF5F-EB4C-97A8-91045D835DDC}"/>
              </a:ext>
            </a:extLst>
          </p:cNvPr>
          <p:cNvSpPr txBox="1"/>
          <p:nvPr/>
        </p:nvSpPr>
        <p:spPr>
          <a:xfrm>
            <a:off x="6311348" y="5004533"/>
            <a:ext cx="220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virus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36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  <p:bldP spid="198" grpId="0" animBg="1"/>
      <p:bldP spid="199" grpId="0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4772" y="2003369"/>
            <a:ext cx="85280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Methodology: towards more sensitive</a:t>
            </a:r>
          </a:p>
          <a:p>
            <a:r>
              <a:rPr lang="en-US" altLang="zh-CN" sz="4000" b="1" dirty="0">
                <a:solidFill>
                  <a:schemeClr val="bg1"/>
                </a:solidFill>
              </a:rPr>
              <a:t>and accurate virus identification using</a:t>
            </a:r>
          </a:p>
          <a:p>
            <a:endParaRPr lang="en-US" altLang="zh-CN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Transformer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F14BB-C7F1-9B44-8E58-FC8912F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2227C9-F594-66CA-DDFF-6C097C076B49}"/>
              </a:ext>
            </a:extLst>
          </p:cNvPr>
          <p:cNvSpPr txBox="1">
            <a:spLocks/>
          </p:cNvSpPr>
          <p:nvPr/>
        </p:nvSpPr>
        <p:spPr>
          <a:xfrm>
            <a:off x="460457" y="142117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Decipher the language of life using AI</a:t>
            </a: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4FAF14DD-8EC6-F9A0-338F-CAF69BCF4614}"/>
              </a:ext>
            </a:extLst>
          </p:cNvPr>
          <p:cNvCxnSpPr>
            <a:cxnSpLocks/>
          </p:cNvCxnSpPr>
          <p:nvPr/>
        </p:nvCxnSpPr>
        <p:spPr>
          <a:xfrm>
            <a:off x="475063" y="798907"/>
            <a:ext cx="7147768" cy="18585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图片 1045">
            <a:extLst>
              <a:ext uri="{FF2B5EF4-FFF2-40B4-BE49-F238E27FC236}">
                <a16:creationId xmlns:a16="http://schemas.microsoft.com/office/drawing/2014/main" id="{959C89AA-4EBE-8284-7D67-63363FDC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42" y="1351146"/>
            <a:ext cx="8625593" cy="41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6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8190</TotalTime>
  <Words>1336</Words>
  <Application>Microsoft Macintosh PowerPoint</Application>
  <PresentationFormat>On-screen Show (4:3)</PresentationFormat>
  <Paragraphs>335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FranklinGothic-BookItalic</vt:lpstr>
      <vt:lpstr>SFRM1000</vt:lpstr>
      <vt:lpstr>Söhne</vt:lpstr>
      <vt:lpstr>Arial</vt:lpstr>
      <vt:lpstr>Calibri</vt:lpstr>
      <vt:lpstr>Calibri Light</vt:lpstr>
      <vt:lpstr>Cambria Math</vt:lpstr>
      <vt:lpstr>Merriweather</vt:lpstr>
      <vt:lpstr>Open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genomic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for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  <vt:lpstr>PowerPoint Presentation</vt:lpstr>
      <vt:lpstr>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prediction accuracy for whole genomes without alignment results from genus to phylum
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商 家煜</dc:creator>
  <cp:lastModifiedBy>Dr. SUN Yanni</cp:lastModifiedBy>
  <cp:revision>265</cp:revision>
  <cp:lastPrinted>2022-12-21T12:36:14Z</cp:lastPrinted>
  <dcterms:created xsi:type="dcterms:W3CDTF">2020-11-18T07:36:00Z</dcterms:created>
  <dcterms:modified xsi:type="dcterms:W3CDTF">2023-05-17T13:54:16Z</dcterms:modified>
</cp:coreProperties>
</file>